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7"/>
  </p:notesMasterIdLst>
  <p:sldIdLst>
    <p:sldId id="256" r:id="rId2"/>
    <p:sldId id="259" r:id="rId3"/>
    <p:sldId id="257" r:id="rId4"/>
    <p:sldId id="258" r:id="rId5"/>
    <p:sldId id="298" r:id="rId6"/>
    <p:sldId id="299" r:id="rId7"/>
    <p:sldId id="269" r:id="rId8"/>
    <p:sldId id="262" r:id="rId9"/>
    <p:sldId id="302" r:id="rId10"/>
    <p:sldId id="300" r:id="rId11"/>
    <p:sldId id="301" r:id="rId12"/>
    <p:sldId id="303" r:id="rId13"/>
    <p:sldId id="304" r:id="rId14"/>
    <p:sldId id="260" r:id="rId15"/>
    <p:sldId id="279" r:id="rId16"/>
  </p:sldIdLst>
  <p:sldSz cx="9144000" cy="5143500" type="screen16x9"/>
  <p:notesSz cx="6858000" cy="9144000"/>
  <p:embeddedFontLst>
    <p:embeddedFont>
      <p:font typeface="Agency FB" pitchFamily="34" charset="0"/>
      <p:regular r:id="rId18"/>
      <p:bold r:id="rId19"/>
    </p:embeddedFont>
    <p:embeddedFont>
      <p:font typeface="Anton" charset="0"/>
      <p:regular r:id="rId20"/>
    </p:embeddedFont>
    <p:embeddedFont>
      <p:font typeface="Rajdhani" charset="0"/>
      <p:regular r:id="rId21"/>
      <p:bold r:id="rId22"/>
    </p:embeddedFont>
    <p:embeddedFont>
      <p:font typeface="Fira Sans Condensed Light" charset="0"/>
      <p:regular r:id="rId23"/>
      <p:bold r:id="rId24"/>
      <p:italic r:id="rId25"/>
      <p:boldItalic r:id="rId26"/>
    </p:embeddedFont>
    <p:embeddedFont>
      <p:font typeface="Advent Pro Light" charset="0"/>
      <p:regular r:id="rId27"/>
      <p:bold r:id="rId28"/>
    </p:embeddedFont>
    <p:embeddedFont>
      <p:font typeface="Papyrus" pitchFamily="66" charset="0"/>
      <p:regular r:id="rId29"/>
    </p:embeddedFont>
    <p:embeddedFont>
      <p:font typeface="Eras Bold ITC" pitchFamily="34"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8F8"/>
  </p:clrMru>
</p:presentationPr>
</file>

<file path=ppt/tableStyles.xml><?xml version="1.0" encoding="utf-8"?>
<a:tblStyleLst xmlns:a="http://schemas.openxmlformats.org/drawingml/2006/main" def="{E1BAA85A-26D1-4B1E-AE01-F689742E3A68}">
  <a:tblStyle styleId="{E1BAA85A-26D1-4B1E-AE01-F689742E3A6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91" d="100"/>
          <a:sy n="91" d="100"/>
        </p:scale>
        <p:origin x="-774" y="-96"/>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s>
</file>

<file path=ppt/media/image1.jpeg>
</file>

<file path=ppt/media/image2.jpe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7098bb5640_0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7098bb5640_0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4" r:id="rId4"/>
    <p:sldLayoutId id="2147483655" r:id="rId5"/>
    <p:sldLayoutId id="2147483656" r:id="rId6"/>
    <p:sldLayoutId id="2147483657" r:id="rId7"/>
    <p:sldLayoutId id="2147483659" r:id="rId8"/>
    <p:sldLayoutId id="2147483660" r:id="rId9"/>
    <p:sldLayoutId id="2147483666" r:id="rId10"/>
    <p:sldLayoutId id="214748366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mailto:ch.en.u4aie20065@ch.students.amrita.edu" TargetMode="External"/><Relationship Id="rId5" Type="http://schemas.openxmlformats.org/officeDocument/2006/relationships/hyperlink" Target="mailto:ch.en.u4aie20050@ch.students.amrita.edu" TargetMode="External"/><Relationship Id="rId4" Type="http://schemas.openxmlformats.org/officeDocument/2006/relationships/hyperlink" Target="mailto:ch.en.u4aie20075@ch.students.amrita.edu"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228600" y="0"/>
            <a:ext cx="4404000" cy="1234100"/>
          </a:xfrm>
          <a:prstGeom prst="rect">
            <a:avLst/>
          </a:prstGeom>
        </p:spPr>
        <p:txBody>
          <a:bodyPr spcFirstLastPara="1" wrap="square" lIns="91425" tIns="91425" rIns="91425" bIns="91425" anchor="b" anchorCtr="0">
            <a:noAutofit/>
          </a:bodyPr>
          <a:lstStyle/>
          <a:p>
            <a:r>
              <a:rPr lang="en-US" sz="6000" dirty="0" smtClean="0">
                <a:latin typeface="Agency FB" pitchFamily="34" charset="0"/>
              </a:rPr>
              <a:t>FG-2021</a:t>
            </a:r>
            <a:endParaRPr sz="6000">
              <a:latin typeface="Agency FB" pitchFamily="34" charset="0"/>
              <a:ea typeface="Rajdhani"/>
              <a:cs typeface="Rajdhani"/>
              <a:sym typeface="Rajdhani"/>
            </a:endParaRPr>
          </a:p>
        </p:txBody>
      </p:sp>
      <p:sp>
        <p:nvSpPr>
          <p:cNvPr id="103" name="Google Shape;103;p24"/>
          <p:cNvSpPr txBox="1">
            <a:spLocks noGrp="1"/>
          </p:cNvSpPr>
          <p:nvPr>
            <p:ph type="subTitle" idx="1"/>
          </p:nvPr>
        </p:nvSpPr>
        <p:spPr>
          <a:xfrm>
            <a:off x="228600" y="3257550"/>
            <a:ext cx="6858000" cy="1676400"/>
          </a:xfrm>
          <a:prstGeom prst="rect">
            <a:avLst/>
          </a:prstGeom>
        </p:spPr>
        <p:txBody>
          <a:bodyPr spcFirstLastPara="1" wrap="square" lIns="91425" tIns="91425" rIns="91425" bIns="91425" anchor="t" anchorCtr="0">
            <a:noAutofit/>
          </a:bodyPr>
          <a:lstStyle/>
          <a:p>
            <a:pPr marL="0" lvl="0" indent="0"/>
            <a:r>
              <a:rPr lang="en-US" sz="1600" b="1" dirty="0" err="1" smtClean="0">
                <a:latin typeface="Agency FB" pitchFamily="34" charset="0"/>
                <a:ea typeface="Fira Sans Condensed Light"/>
                <a:cs typeface="Fira Sans Condensed Light"/>
                <a:sym typeface="Fira Sans Condensed Light"/>
              </a:rPr>
              <a:t>Varshini</a:t>
            </a:r>
            <a:r>
              <a:rPr lang="en-US" sz="1600" b="1" dirty="0" smtClean="0">
                <a:latin typeface="Agency FB" pitchFamily="34" charset="0"/>
                <a:ea typeface="Fira Sans Condensed Light"/>
                <a:cs typeface="Fira Sans Condensed Light"/>
                <a:sym typeface="Fira Sans Condensed Light"/>
              </a:rPr>
              <a:t> Devi </a:t>
            </a:r>
            <a:r>
              <a:rPr lang="en-US" sz="1600" b="1" dirty="0" err="1" smtClean="0">
                <a:latin typeface="Agency FB" pitchFamily="34" charset="0"/>
                <a:ea typeface="Fira Sans Condensed Light"/>
                <a:cs typeface="Fira Sans Condensed Light"/>
                <a:sym typeface="Fira Sans Condensed Light"/>
              </a:rPr>
              <a:t>Ilamurugu</a:t>
            </a:r>
            <a:r>
              <a:rPr lang="en-US" sz="1600" b="1" dirty="0" smtClean="0">
                <a:latin typeface="Agency FB" pitchFamily="34" charset="0"/>
                <a:ea typeface="Fira Sans Condensed Light"/>
                <a:cs typeface="Fira Sans Condensed Light"/>
                <a:sym typeface="Fira Sans Condensed Light"/>
              </a:rPr>
              <a:t> – Amrita </a:t>
            </a:r>
            <a:r>
              <a:rPr lang="en-US" sz="1600" b="1" dirty="0" err="1" smtClean="0">
                <a:latin typeface="Agency FB" pitchFamily="34" charset="0"/>
                <a:ea typeface="Fira Sans Condensed Light"/>
                <a:cs typeface="Fira Sans Condensed Light"/>
                <a:sym typeface="Fira Sans Condensed Light"/>
              </a:rPr>
              <a:t>Vishwa</a:t>
            </a:r>
            <a:r>
              <a:rPr lang="en-US" sz="1600" b="1" dirty="0" smtClean="0">
                <a:latin typeface="Agency FB" pitchFamily="34" charset="0"/>
                <a:ea typeface="Fira Sans Condensed Light"/>
                <a:cs typeface="Fira Sans Condensed Light"/>
                <a:sym typeface="Fira Sans Condensed Light"/>
              </a:rPr>
              <a:t> </a:t>
            </a:r>
            <a:r>
              <a:rPr lang="en-US" sz="1600" b="1" dirty="0" err="1" smtClean="0">
                <a:latin typeface="Agency FB" pitchFamily="34" charset="0"/>
                <a:ea typeface="Fira Sans Condensed Light"/>
                <a:cs typeface="Fira Sans Condensed Light"/>
                <a:sym typeface="Fira Sans Condensed Light"/>
              </a:rPr>
              <a:t>Vidyapeetham</a:t>
            </a:r>
            <a:r>
              <a:rPr lang="en-US" sz="1600" b="1" dirty="0" smtClean="0">
                <a:latin typeface="Agency FB" pitchFamily="34" charset="0"/>
                <a:ea typeface="Fira Sans Condensed Light"/>
                <a:cs typeface="Fira Sans Condensed Light"/>
                <a:sym typeface="Fira Sans Condensed Light"/>
              </a:rPr>
              <a:t> ,Chennai</a:t>
            </a:r>
          </a:p>
          <a:p>
            <a:pPr marL="0" lvl="0" indent="0"/>
            <a:r>
              <a:rPr lang="en-US" sz="1600" b="1" dirty="0" smtClean="0">
                <a:latin typeface="Agency FB" pitchFamily="34" charset="0"/>
                <a:ea typeface="Fira Sans Condensed Light"/>
                <a:cs typeface="Fira Sans Condensed Light"/>
                <a:sym typeface="Fira Sans Condensed Light"/>
              </a:rPr>
              <a:t>(</a:t>
            </a:r>
            <a:r>
              <a:rPr lang="en-US" sz="1600" b="1" dirty="0" smtClean="0">
                <a:latin typeface="Agency FB" pitchFamily="34" charset="0"/>
                <a:hlinkClick r:id="rId4"/>
              </a:rPr>
              <a:t>ch.en.u4aie20075@ch.students.amrita.edu</a:t>
            </a:r>
            <a:r>
              <a:rPr lang="en-US" sz="1600" b="1" dirty="0" smtClean="0">
                <a:latin typeface="Agency FB" pitchFamily="34" charset="0"/>
              </a:rPr>
              <a:t>)</a:t>
            </a:r>
          </a:p>
          <a:p>
            <a:pPr marL="0" lvl="0" indent="0"/>
            <a:r>
              <a:rPr lang="en-US" sz="1600" b="1" dirty="0" err="1" smtClean="0">
                <a:latin typeface="Agency FB" pitchFamily="34" charset="0"/>
                <a:ea typeface="Fira Sans Condensed Light"/>
                <a:cs typeface="Fira Sans Condensed Light"/>
                <a:sym typeface="Fira Sans Condensed Light"/>
              </a:rPr>
              <a:t>Harini</a:t>
            </a:r>
            <a:r>
              <a:rPr lang="en-US" sz="1600" b="1" dirty="0" smtClean="0">
                <a:latin typeface="Agency FB" pitchFamily="34" charset="0"/>
                <a:ea typeface="Fira Sans Condensed Light"/>
                <a:cs typeface="Fira Sans Condensed Light"/>
                <a:sym typeface="Fira Sans Condensed Light"/>
              </a:rPr>
              <a:t> </a:t>
            </a:r>
            <a:r>
              <a:rPr lang="en-US" sz="1600" b="1" dirty="0" err="1" smtClean="0">
                <a:latin typeface="Agency FB" pitchFamily="34" charset="0"/>
                <a:ea typeface="Fira Sans Condensed Light"/>
                <a:cs typeface="Fira Sans Condensed Light"/>
                <a:sym typeface="Fira Sans Condensed Light"/>
              </a:rPr>
              <a:t>Kannan</a:t>
            </a:r>
            <a:r>
              <a:rPr lang="en-US" sz="1600" b="1" dirty="0" smtClean="0">
                <a:latin typeface="Agency FB" pitchFamily="34" charset="0"/>
                <a:ea typeface="Fira Sans Condensed Light"/>
                <a:cs typeface="Fira Sans Condensed Light"/>
                <a:sym typeface="Fira Sans Condensed Light"/>
              </a:rPr>
              <a:t> – Amrita </a:t>
            </a:r>
            <a:r>
              <a:rPr lang="en-US" sz="1600" b="1" dirty="0" err="1" smtClean="0">
                <a:latin typeface="Agency FB" pitchFamily="34" charset="0"/>
                <a:ea typeface="Fira Sans Condensed Light"/>
                <a:cs typeface="Fira Sans Condensed Light"/>
                <a:sym typeface="Fira Sans Condensed Light"/>
              </a:rPr>
              <a:t>Vishwa</a:t>
            </a:r>
            <a:r>
              <a:rPr lang="en-US" sz="1600" b="1" dirty="0" smtClean="0">
                <a:latin typeface="Agency FB" pitchFamily="34" charset="0"/>
                <a:ea typeface="Fira Sans Condensed Light"/>
                <a:cs typeface="Fira Sans Condensed Light"/>
                <a:sym typeface="Fira Sans Condensed Light"/>
              </a:rPr>
              <a:t> </a:t>
            </a:r>
            <a:r>
              <a:rPr lang="en-US" sz="1600" b="1" dirty="0" err="1" smtClean="0">
                <a:latin typeface="Agency FB" pitchFamily="34" charset="0"/>
                <a:ea typeface="Fira Sans Condensed Light"/>
                <a:cs typeface="Fira Sans Condensed Light"/>
                <a:sym typeface="Fira Sans Condensed Light"/>
              </a:rPr>
              <a:t>Vidyapeetham</a:t>
            </a:r>
            <a:r>
              <a:rPr lang="en-US" sz="1600" b="1" dirty="0" smtClean="0">
                <a:latin typeface="Agency FB" pitchFamily="34" charset="0"/>
                <a:ea typeface="Fira Sans Condensed Light"/>
                <a:cs typeface="Fira Sans Condensed Light"/>
                <a:sym typeface="Fira Sans Condensed Light"/>
              </a:rPr>
              <a:t>, Chennai</a:t>
            </a:r>
          </a:p>
          <a:p>
            <a:pPr marL="0" lvl="0" indent="0"/>
            <a:r>
              <a:rPr lang="en-US" sz="1600" b="1" dirty="0" smtClean="0">
                <a:latin typeface="Agency FB" pitchFamily="34" charset="0"/>
                <a:ea typeface="Fira Sans Condensed Light"/>
                <a:cs typeface="Fira Sans Condensed Light"/>
                <a:sym typeface="Fira Sans Condensed Light"/>
              </a:rPr>
              <a:t>(</a:t>
            </a:r>
            <a:r>
              <a:rPr lang="en-US" sz="1600" b="1" dirty="0" smtClean="0">
                <a:latin typeface="Agency FB" pitchFamily="34" charset="0"/>
                <a:hlinkClick r:id="rId5"/>
              </a:rPr>
              <a:t>ch.en.u4aie20050@ch.students.amrita.edu</a:t>
            </a:r>
            <a:r>
              <a:rPr lang="en-US" sz="1600" b="1" dirty="0" smtClean="0">
                <a:latin typeface="Agency FB" pitchFamily="34" charset="0"/>
              </a:rPr>
              <a:t>)</a:t>
            </a:r>
          </a:p>
          <a:p>
            <a:pPr marL="0" lvl="0" indent="0"/>
            <a:r>
              <a:rPr lang="en-US" sz="1600" b="1" dirty="0" err="1" smtClean="0">
                <a:latin typeface="Agency FB" pitchFamily="34" charset="0"/>
                <a:ea typeface="Fira Sans Condensed Light"/>
                <a:cs typeface="Fira Sans Condensed Light"/>
                <a:sym typeface="Fira Sans Condensed Light"/>
              </a:rPr>
              <a:t>Sudarshan</a:t>
            </a:r>
            <a:r>
              <a:rPr lang="en-US" sz="1600" b="1" dirty="0" smtClean="0">
                <a:latin typeface="Agency FB" pitchFamily="34" charset="0"/>
                <a:ea typeface="Fira Sans Condensed Light"/>
                <a:cs typeface="Fira Sans Condensed Light"/>
                <a:sym typeface="Fira Sans Condensed Light"/>
              </a:rPr>
              <a:t> </a:t>
            </a:r>
            <a:r>
              <a:rPr lang="en-US" sz="1600" b="1" dirty="0" err="1" smtClean="0">
                <a:latin typeface="Agency FB" pitchFamily="34" charset="0"/>
                <a:ea typeface="Fira Sans Condensed Light"/>
                <a:cs typeface="Fira Sans Condensed Light"/>
                <a:sym typeface="Fira Sans Condensed Light"/>
              </a:rPr>
              <a:t>Rajaram</a:t>
            </a:r>
            <a:r>
              <a:rPr lang="en-US" sz="1600" b="1" dirty="0" smtClean="0">
                <a:latin typeface="Agency FB" pitchFamily="34" charset="0"/>
                <a:ea typeface="Fira Sans Condensed Light"/>
                <a:cs typeface="Fira Sans Condensed Light"/>
                <a:sym typeface="Fira Sans Condensed Light"/>
              </a:rPr>
              <a:t> – Amrita </a:t>
            </a:r>
            <a:r>
              <a:rPr lang="en-US" sz="1600" b="1" dirty="0" err="1" smtClean="0">
                <a:latin typeface="Agency FB" pitchFamily="34" charset="0"/>
                <a:ea typeface="Fira Sans Condensed Light"/>
                <a:cs typeface="Fira Sans Condensed Light"/>
                <a:sym typeface="Fira Sans Condensed Light"/>
              </a:rPr>
              <a:t>Vishwa</a:t>
            </a:r>
            <a:r>
              <a:rPr lang="en-US" sz="1600" b="1" dirty="0" smtClean="0">
                <a:latin typeface="Agency FB" pitchFamily="34" charset="0"/>
                <a:ea typeface="Fira Sans Condensed Light"/>
                <a:cs typeface="Fira Sans Condensed Light"/>
                <a:sym typeface="Fira Sans Condensed Light"/>
              </a:rPr>
              <a:t> </a:t>
            </a:r>
            <a:r>
              <a:rPr lang="en-US" sz="1600" b="1" dirty="0" err="1" smtClean="0">
                <a:latin typeface="Agency FB" pitchFamily="34" charset="0"/>
                <a:ea typeface="Fira Sans Condensed Light"/>
                <a:cs typeface="Fira Sans Condensed Light"/>
                <a:sym typeface="Fira Sans Condensed Light"/>
              </a:rPr>
              <a:t>Vidyapeetham</a:t>
            </a:r>
            <a:r>
              <a:rPr lang="en-US" sz="1600" b="1" dirty="0" smtClean="0">
                <a:latin typeface="Agency FB" pitchFamily="34" charset="0"/>
                <a:ea typeface="Fira Sans Condensed Light"/>
                <a:cs typeface="Fira Sans Condensed Light"/>
                <a:sym typeface="Fira Sans Condensed Light"/>
              </a:rPr>
              <a:t>, Chennai</a:t>
            </a:r>
          </a:p>
          <a:p>
            <a:pPr marL="0" lvl="0" indent="0"/>
            <a:r>
              <a:rPr lang="en-US" sz="1600" b="1" dirty="0" smtClean="0">
                <a:latin typeface="Agency FB" pitchFamily="34" charset="0"/>
                <a:hlinkClick r:id="rId6"/>
              </a:rPr>
              <a:t>ch.en.u4aie20065@ch.students.amrita.edu</a:t>
            </a:r>
            <a:r>
              <a:rPr lang="en-US" sz="1600" b="1" dirty="0" smtClean="0">
                <a:latin typeface="Agency FB" pitchFamily="34" charset="0"/>
              </a:rPr>
              <a:t>)</a:t>
            </a:r>
            <a:endParaRPr lang="en-US" sz="1600" b="1" dirty="0" smtClean="0">
              <a:latin typeface="Agency FB" pitchFamily="34" charset="0"/>
              <a:ea typeface="Fira Sans Condensed Light"/>
              <a:cs typeface="Fira Sans Condensed Light"/>
              <a:sym typeface="Fira Sans Condensed Light"/>
            </a:endParaRPr>
          </a:p>
          <a:p>
            <a:pPr marL="0" lvl="0" indent="0"/>
            <a:endParaRPr lang="en-US" sz="1600" b="1" dirty="0" smtClean="0">
              <a:latin typeface="Agency FB" pitchFamily="34" charset="0"/>
              <a:ea typeface="Fira Sans Condensed Light"/>
              <a:cs typeface="Fira Sans Condensed Light"/>
              <a:sym typeface="Fira Sans Condensed Light"/>
            </a:endParaRPr>
          </a:p>
          <a:p>
            <a:pPr marL="0" lvl="0" indent="0"/>
            <a:endParaRPr sz="1600" b="1">
              <a:latin typeface="Agency FB" pitchFamily="34" charset="0"/>
              <a:ea typeface="Fira Sans Condensed Light"/>
              <a:cs typeface="Fira Sans Condensed Light"/>
              <a:sym typeface="Fira Sans Condensed Light"/>
            </a:endParaRPr>
          </a:p>
        </p:txBody>
      </p:sp>
      <p:pic>
        <p:nvPicPr>
          <p:cNvPr id="104" name="Google Shape;104;p24"/>
          <p:cNvPicPr preferRelativeResize="0"/>
          <p:nvPr/>
        </p:nvPicPr>
        <p:blipFill rotWithShape="1">
          <a:blip r:embed="rId7">
            <a:alphaModFix/>
          </a:blip>
          <a:srcRect l="6664" t="4858" r="6220" b="5495"/>
          <a:stretch/>
        </p:blipFill>
        <p:spPr>
          <a:xfrm>
            <a:off x="4495800" y="133350"/>
            <a:ext cx="4197350" cy="4319530"/>
          </a:xfrm>
          <a:prstGeom prst="rect">
            <a:avLst/>
          </a:prstGeom>
          <a:noFill/>
          <a:ln>
            <a:noFill/>
          </a:ln>
        </p:spPr>
      </p:pic>
      <p:sp>
        <p:nvSpPr>
          <p:cNvPr id="5" name="Rectangle 4"/>
          <p:cNvSpPr/>
          <p:nvPr/>
        </p:nvSpPr>
        <p:spPr>
          <a:xfrm>
            <a:off x="228600" y="1428750"/>
            <a:ext cx="4102405" cy="1569660"/>
          </a:xfrm>
          <a:prstGeom prst="rect">
            <a:avLst/>
          </a:prstGeom>
          <a:noFill/>
        </p:spPr>
        <p:txBody>
          <a:bodyPr wrap="none" lIns="91440" tIns="45720" rIns="91440" bIns="45720">
            <a:spAutoFit/>
          </a:bodyPr>
          <a:lstStyle/>
          <a:p>
            <a:r>
              <a:rPr lang="en-US"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gency FB" pitchFamily="34" charset="0"/>
              </a:rPr>
              <a:t>Face and </a:t>
            </a:r>
            <a:endParaRPr lang="en-US"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gency FB" pitchFamily="34" charset="0"/>
            </a:endParaRPr>
          </a:p>
          <a:p>
            <a:r>
              <a:rPr lang="en-US"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gency FB" pitchFamily="34" charset="0"/>
              </a:rPr>
              <a:t>Gesture </a:t>
            </a:r>
            <a:r>
              <a:rPr lang="en-US"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gency FB" pitchFamily="34" charset="0"/>
              </a:rPr>
              <a:t>Recognition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5" name="Google Shape;175;p30"/>
          <p:cNvSpPr txBox="1">
            <a:spLocks noGrp="1"/>
          </p:cNvSpPr>
          <p:nvPr>
            <p:ph type="subTitle" idx="1"/>
          </p:nvPr>
        </p:nvSpPr>
        <p:spPr>
          <a:xfrm>
            <a:off x="609600" y="2571750"/>
            <a:ext cx="270225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b="1" dirty="0" smtClean="0">
                <a:latin typeface="Agency FB" pitchFamily="34" charset="0"/>
              </a:rPr>
              <a:t>Gesture recognition</a:t>
            </a:r>
            <a:endParaRPr sz="4400" b="1">
              <a:latin typeface="Agency FB" pitchFamily="34" charset="0"/>
            </a:endParaRPr>
          </a:p>
        </p:txBody>
      </p:sp>
      <p:sp>
        <p:nvSpPr>
          <p:cNvPr id="176" name="Google Shape;176;p30"/>
          <p:cNvSpPr txBox="1">
            <a:spLocks noGrp="1"/>
          </p:cNvSpPr>
          <p:nvPr>
            <p:ph type="title" idx="2"/>
          </p:nvPr>
        </p:nvSpPr>
        <p:spPr>
          <a:xfrm>
            <a:off x="609600" y="285750"/>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02</a:t>
            </a:r>
            <a:endParaRPr/>
          </a:p>
        </p:txBody>
      </p:sp>
      <p:cxnSp>
        <p:nvCxnSpPr>
          <p:cNvPr id="177" name="Google Shape;177;p30"/>
          <p:cNvCxnSpPr/>
          <p:nvPr/>
        </p:nvCxnSpPr>
        <p:spPr>
          <a:xfrm flipV="1">
            <a:off x="685800" y="2343150"/>
            <a:ext cx="1905000" cy="2100"/>
          </a:xfrm>
          <a:prstGeom prst="straightConnector1">
            <a:avLst/>
          </a:prstGeom>
          <a:noFill/>
          <a:ln w="19050" cap="flat" cmpd="sng">
            <a:solidFill>
              <a:schemeClr val="lt2"/>
            </a:solidFill>
            <a:prstDash val="solid"/>
            <a:round/>
            <a:headEnd type="oval" w="med" len="med"/>
            <a:tailEnd type="oval" w="med" len="med"/>
          </a:ln>
        </p:spPr>
      </p:cxnSp>
      <p:sp>
        <p:nvSpPr>
          <p:cNvPr id="9" name="Google Shape;175;p30"/>
          <p:cNvSpPr txBox="1">
            <a:spLocks/>
          </p:cNvSpPr>
          <p:nvPr/>
        </p:nvSpPr>
        <p:spPr>
          <a:xfrm>
            <a:off x="4953000" y="438150"/>
            <a:ext cx="3616650" cy="9906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0"/>
              </a:spcAft>
              <a:buClr>
                <a:schemeClr val="lt2"/>
              </a:buClr>
              <a:buSzPts val="2100"/>
              <a:buFont typeface="Fira Sans Condensed Light"/>
              <a:buNone/>
              <a:tabLst/>
              <a:defRPr/>
            </a:pPr>
            <a:r>
              <a:rPr kumimoji="0" lang="en-US" sz="2800" b="1" i="0" u="none" strike="noStrike" kern="0" cap="none" spc="0" normalizeH="0" baseline="0" noProof="0" dirty="0" smtClean="0">
                <a:ln>
                  <a:noFill/>
                </a:ln>
                <a:solidFill>
                  <a:schemeClr val="lt2"/>
                </a:solidFill>
                <a:effectLst/>
                <a:uLnTx/>
                <a:uFillTx/>
                <a:latin typeface="Eras Bold ITC" pitchFamily="34" charset="0"/>
                <a:ea typeface="Fira Sans Condensed Light"/>
                <a:cs typeface="Fira Sans Condensed Light"/>
                <a:sym typeface="Fira Sans Condensed Light"/>
              </a:rPr>
              <a:t>Using </a:t>
            </a:r>
            <a:r>
              <a:rPr kumimoji="0" lang="en-US" sz="2800" b="1" i="0" u="none" strike="noStrike" kern="0" cap="none" spc="0" normalizeH="0" baseline="0" noProof="0" dirty="0" err="1" smtClean="0">
                <a:ln>
                  <a:noFill/>
                </a:ln>
                <a:solidFill>
                  <a:schemeClr val="lt2"/>
                </a:solidFill>
                <a:effectLst/>
                <a:uLnTx/>
                <a:uFillTx/>
                <a:latin typeface="Eras Bold ITC" pitchFamily="34" charset="0"/>
                <a:ea typeface="Fira Sans Condensed Light"/>
                <a:cs typeface="Fira Sans Condensed Light"/>
                <a:sym typeface="Fira Sans Condensed Light"/>
              </a:rPr>
              <a:t>tensorflow</a:t>
            </a:r>
            <a:r>
              <a:rPr kumimoji="0" lang="en-US" sz="2800" b="1" i="0" u="none" strike="noStrike" kern="0" cap="none" spc="0" normalizeH="0" baseline="0" noProof="0" dirty="0" smtClean="0">
                <a:ln>
                  <a:noFill/>
                </a:ln>
                <a:solidFill>
                  <a:schemeClr val="lt2"/>
                </a:solidFill>
                <a:effectLst/>
                <a:uLnTx/>
                <a:uFillTx/>
                <a:latin typeface="Eras Bold ITC" pitchFamily="34" charset="0"/>
                <a:ea typeface="Fira Sans Condensed Light"/>
                <a:cs typeface="Fira Sans Condensed Light"/>
                <a:sym typeface="Fira Sans Condensed Light"/>
              </a:rPr>
              <a:t>, </a:t>
            </a:r>
            <a:r>
              <a:rPr kumimoji="0" lang="en-US" sz="2800" b="1" i="0" u="none" strike="noStrike" kern="0" cap="none" spc="0" normalizeH="0" baseline="0" noProof="0" dirty="0" err="1" smtClean="0">
                <a:ln>
                  <a:noFill/>
                </a:ln>
                <a:solidFill>
                  <a:schemeClr val="lt2"/>
                </a:solidFill>
                <a:effectLst/>
                <a:uLnTx/>
                <a:uFillTx/>
                <a:latin typeface="Eras Bold ITC" pitchFamily="34" charset="0"/>
                <a:ea typeface="Fira Sans Condensed Light"/>
                <a:cs typeface="Fira Sans Condensed Light"/>
                <a:sym typeface="Fira Sans Condensed Light"/>
              </a:rPr>
              <a:t>openCV</a:t>
            </a:r>
            <a:r>
              <a:rPr kumimoji="0" lang="en-US" sz="2800" b="1" i="0" u="none" strike="noStrike" kern="0" cap="none" spc="0" normalizeH="0" baseline="0" noProof="0" dirty="0" smtClean="0">
                <a:ln>
                  <a:noFill/>
                </a:ln>
                <a:solidFill>
                  <a:schemeClr val="lt2"/>
                </a:solidFill>
                <a:effectLst/>
                <a:uLnTx/>
                <a:uFillTx/>
                <a:latin typeface="Eras Bold ITC" pitchFamily="34" charset="0"/>
                <a:ea typeface="Fira Sans Condensed Light"/>
                <a:cs typeface="Fira Sans Condensed Light"/>
                <a:sym typeface="Fira Sans Condensed Light"/>
              </a:rPr>
              <a:t> in python</a:t>
            </a:r>
            <a:endParaRPr kumimoji="0" lang="en-US" sz="2800" b="1" i="0" u="none" strike="noStrike" kern="0" cap="none" spc="0" normalizeH="0" baseline="0" noProof="0" dirty="0">
              <a:ln>
                <a:noFill/>
              </a:ln>
              <a:solidFill>
                <a:schemeClr val="lt2"/>
              </a:solidFill>
              <a:effectLst/>
              <a:uLnTx/>
              <a:uFillTx/>
              <a:latin typeface="Eras Bold ITC" pitchFamily="34" charset="0"/>
              <a:ea typeface="Fira Sans Condensed Light"/>
              <a:cs typeface="Fira Sans Condensed Light"/>
              <a:sym typeface="Fira Sans Condensed Light"/>
            </a:endParaRPr>
          </a:p>
        </p:txBody>
      </p:sp>
      <p:sp>
        <p:nvSpPr>
          <p:cNvPr id="10" name="TextBox 9"/>
          <p:cNvSpPr txBox="1"/>
          <p:nvPr/>
        </p:nvSpPr>
        <p:spPr>
          <a:xfrm>
            <a:off x="3581400" y="2190750"/>
            <a:ext cx="4876799" cy="1200329"/>
          </a:xfrm>
          <a:prstGeom prst="rect">
            <a:avLst/>
          </a:prstGeom>
          <a:noFill/>
        </p:spPr>
        <p:txBody>
          <a:bodyPr wrap="square" rtlCol="0">
            <a:spAutoFit/>
          </a:bodyPr>
          <a:lstStyle/>
          <a:p>
            <a:pPr algn="just"/>
            <a:r>
              <a:rPr lang="en-US" sz="2400" b="1" dirty="0" smtClean="0">
                <a:solidFill>
                  <a:schemeClr val="tx2"/>
                </a:solidFill>
                <a:latin typeface="Agency FB" pitchFamily="34" charset="0"/>
              </a:rPr>
              <a:t>We plan to use an object detection code and apply transfer learning  for analysis and synthesis of gesture.</a:t>
            </a:r>
            <a:endParaRPr lang="en-US" sz="2400" b="1" dirty="0">
              <a:solidFill>
                <a:schemeClr val="tx2"/>
              </a:solidFill>
              <a:latin typeface="Agency FB"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61950"/>
            <a:ext cx="5029200" cy="572700"/>
          </a:xfrm>
        </p:spPr>
        <p:txBody>
          <a:bodyPr/>
          <a:lstStyle/>
          <a:p>
            <a:r>
              <a:rPr lang="en-US" sz="4000" dirty="0" smtClean="0">
                <a:effectLst>
                  <a:reflection blurRad="6350" stA="50000" endA="300" endPos="50000" dist="60007" dir="5400000" sy="-100000" algn="bl" rotWithShape="0"/>
                </a:effectLst>
                <a:latin typeface="Agency FB" pitchFamily="34" charset="0"/>
              </a:rPr>
              <a:t>Steps we planned to do:</a:t>
            </a:r>
            <a:endParaRPr lang="en-US" sz="4000" dirty="0">
              <a:effectLst>
                <a:reflection blurRad="6350" stA="50000" endA="300" endPos="50000" dist="60007" dir="5400000" sy="-100000" algn="bl" rotWithShape="0"/>
              </a:effectLst>
              <a:latin typeface="Agency FB" pitchFamily="34" charset="0"/>
            </a:endParaRPr>
          </a:p>
        </p:txBody>
      </p:sp>
      <p:sp>
        <p:nvSpPr>
          <p:cNvPr id="3" name="TextBox 2"/>
          <p:cNvSpPr txBox="1"/>
          <p:nvPr/>
        </p:nvSpPr>
        <p:spPr>
          <a:xfrm>
            <a:off x="1143000" y="1581150"/>
            <a:ext cx="5937844" cy="3046988"/>
          </a:xfrm>
          <a:prstGeom prst="rect">
            <a:avLst/>
          </a:prstGeom>
          <a:noFill/>
        </p:spPr>
        <p:txBody>
          <a:bodyPr wrap="none" rtlCol="0">
            <a:spAutoFit/>
          </a:bodyPr>
          <a:lstStyle/>
          <a:p>
            <a:pPr marL="457200" indent="-457200"/>
            <a:r>
              <a:rPr lang="en-US" sz="2400" b="1" dirty="0" smtClean="0">
                <a:solidFill>
                  <a:schemeClr val="tx2"/>
                </a:solidFill>
                <a:latin typeface="Agency FB" pitchFamily="34" charset="0"/>
              </a:rPr>
              <a:t>1) Clone the repository of an object detection code</a:t>
            </a:r>
          </a:p>
          <a:p>
            <a:pPr marL="457200" indent="-457200"/>
            <a:r>
              <a:rPr lang="en-US" sz="2400" b="1" dirty="0" smtClean="0">
                <a:solidFill>
                  <a:schemeClr val="tx2"/>
                </a:solidFill>
                <a:latin typeface="Agency FB" pitchFamily="34" charset="0"/>
              </a:rPr>
              <a:t>2) Collect images  with our webcam in real-time</a:t>
            </a:r>
          </a:p>
          <a:p>
            <a:pPr marL="342900" indent="-342900"/>
            <a:r>
              <a:rPr lang="en-US" sz="2400" b="1" dirty="0" smtClean="0">
                <a:solidFill>
                  <a:schemeClr val="tx2"/>
                </a:solidFill>
                <a:latin typeface="Agency FB" pitchFamily="34" charset="0"/>
              </a:rPr>
              <a:t>3) Crop the gestures and setup labels from the images</a:t>
            </a:r>
          </a:p>
          <a:p>
            <a:pPr marL="342900" indent="-342900"/>
            <a:r>
              <a:rPr lang="en-US" sz="2400" b="1" dirty="0" smtClean="0">
                <a:solidFill>
                  <a:schemeClr val="tx2"/>
                </a:solidFill>
                <a:latin typeface="Agency FB" pitchFamily="34" charset="0"/>
              </a:rPr>
              <a:t>4) Label the images for different gestures</a:t>
            </a:r>
          </a:p>
          <a:p>
            <a:pPr marL="342900" indent="-342900"/>
            <a:r>
              <a:rPr lang="en-US" sz="2400" b="1" dirty="0" smtClean="0">
                <a:solidFill>
                  <a:schemeClr val="tx2"/>
                </a:solidFill>
                <a:latin typeface="Agency FB" pitchFamily="34" charset="0"/>
              </a:rPr>
              <a:t>5) We plan to do 5 different gestures</a:t>
            </a:r>
          </a:p>
          <a:p>
            <a:pPr marL="342900" indent="-342900"/>
            <a:r>
              <a:rPr lang="en-US" sz="2400" b="1" dirty="0" smtClean="0">
                <a:solidFill>
                  <a:schemeClr val="tx2"/>
                </a:solidFill>
                <a:latin typeface="Agency FB" pitchFamily="34" charset="0"/>
              </a:rPr>
              <a:t>6) Train the model with 13 pictures</a:t>
            </a:r>
          </a:p>
          <a:p>
            <a:pPr marL="342900" indent="-342900"/>
            <a:r>
              <a:rPr lang="en-US" sz="2400" b="1" dirty="0" smtClean="0">
                <a:solidFill>
                  <a:schemeClr val="tx2"/>
                </a:solidFill>
                <a:latin typeface="Agency FB" pitchFamily="34" charset="0"/>
              </a:rPr>
              <a:t>7) And use 2 pictures to test the model</a:t>
            </a:r>
          </a:p>
          <a:p>
            <a:pPr marL="342900" indent="-342900"/>
            <a:r>
              <a:rPr lang="en-US" sz="2400" b="1" dirty="0" smtClean="0">
                <a:solidFill>
                  <a:schemeClr val="tx2"/>
                </a:solidFill>
                <a:latin typeface="Agency FB" pitchFamily="34" charset="0"/>
              </a:rPr>
              <a:t>8) Then code for real-time detection using </a:t>
            </a:r>
            <a:r>
              <a:rPr lang="en-US" sz="2400" b="1" dirty="0" err="1" smtClean="0">
                <a:solidFill>
                  <a:schemeClr val="tx2"/>
                </a:solidFill>
                <a:latin typeface="Agency FB" pitchFamily="34" charset="0"/>
              </a:rPr>
              <a:t>opencv</a:t>
            </a:r>
            <a:endParaRPr lang="en-US" sz="2400" b="1" dirty="0">
              <a:solidFill>
                <a:schemeClr val="tx2"/>
              </a:solidFill>
              <a:latin typeface="Agency FB"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5" name="Google Shape;175;p30"/>
          <p:cNvSpPr txBox="1">
            <a:spLocks noGrp="1"/>
          </p:cNvSpPr>
          <p:nvPr>
            <p:ph type="subTitle" idx="1"/>
          </p:nvPr>
        </p:nvSpPr>
        <p:spPr>
          <a:xfrm>
            <a:off x="609600" y="2571750"/>
            <a:ext cx="270225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b="1" dirty="0" smtClean="0">
                <a:latin typeface="Agency FB" pitchFamily="34" charset="0"/>
              </a:rPr>
              <a:t>Emotion</a:t>
            </a:r>
            <a:r>
              <a:rPr lang="en-US" sz="4400" b="1" dirty="0" smtClean="0">
                <a:latin typeface="Agency FB" pitchFamily="34" charset="0"/>
              </a:rPr>
              <a:t> recognition</a:t>
            </a:r>
            <a:endParaRPr sz="4400" b="1">
              <a:latin typeface="Agency FB" pitchFamily="34" charset="0"/>
            </a:endParaRPr>
          </a:p>
        </p:txBody>
      </p:sp>
      <p:sp>
        <p:nvSpPr>
          <p:cNvPr id="176" name="Google Shape;176;p30"/>
          <p:cNvSpPr txBox="1">
            <a:spLocks noGrp="1"/>
          </p:cNvSpPr>
          <p:nvPr>
            <p:ph type="title" idx="2"/>
          </p:nvPr>
        </p:nvSpPr>
        <p:spPr>
          <a:xfrm>
            <a:off x="609600" y="285750"/>
            <a:ext cx="22860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0</a:t>
            </a:r>
            <a:r>
              <a:rPr lang="en" dirty="0" smtClean="0"/>
              <a:t>3</a:t>
            </a:r>
            <a:endParaRPr/>
          </a:p>
        </p:txBody>
      </p:sp>
      <p:cxnSp>
        <p:nvCxnSpPr>
          <p:cNvPr id="177" name="Google Shape;177;p30"/>
          <p:cNvCxnSpPr/>
          <p:nvPr/>
        </p:nvCxnSpPr>
        <p:spPr>
          <a:xfrm flipV="1">
            <a:off x="685800" y="2343150"/>
            <a:ext cx="1905000" cy="2100"/>
          </a:xfrm>
          <a:prstGeom prst="straightConnector1">
            <a:avLst/>
          </a:prstGeom>
          <a:noFill/>
          <a:ln w="19050" cap="flat" cmpd="sng">
            <a:solidFill>
              <a:schemeClr val="lt2"/>
            </a:solidFill>
            <a:prstDash val="solid"/>
            <a:round/>
            <a:headEnd type="oval" w="med" len="med"/>
            <a:tailEnd type="oval" w="med" len="med"/>
          </a:ln>
        </p:spPr>
      </p:cxnSp>
      <p:sp>
        <p:nvSpPr>
          <p:cNvPr id="9" name="Google Shape;175;p30"/>
          <p:cNvSpPr txBox="1">
            <a:spLocks/>
          </p:cNvSpPr>
          <p:nvPr/>
        </p:nvSpPr>
        <p:spPr>
          <a:xfrm>
            <a:off x="4953000" y="438150"/>
            <a:ext cx="3616650" cy="9906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0"/>
              </a:spcAft>
              <a:buClr>
                <a:schemeClr val="lt2"/>
              </a:buClr>
              <a:buSzPts val="2100"/>
              <a:buFont typeface="Fira Sans Condensed Light"/>
              <a:buNone/>
              <a:tabLst/>
              <a:defRPr/>
            </a:pPr>
            <a:r>
              <a:rPr kumimoji="0" lang="en-US" sz="2800" b="1" i="0" u="none" strike="noStrike" kern="0" cap="none" spc="0" normalizeH="0" baseline="0" noProof="0" dirty="0" smtClean="0">
                <a:ln>
                  <a:noFill/>
                </a:ln>
                <a:solidFill>
                  <a:schemeClr val="lt2"/>
                </a:solidFill>
                <a:effectLst/>
                <a:uLnTx/>
                <a:uFillTx/>
                <a:latin typeface="Eras Bold ITC" pitchFamily="34" charset="0"/>
                <a:ea typeface="Fira Sans Condensed Light"/>
                <a:cs typeface="Fira Sans Condensed Light"/>
                <a:sym typeface="Fira Sans Condensed Light"/>
              </a:rPr>
              <a:t>Using </a:t>
            </a:r>
            <a:r>
              <a:rPr kumimoji="0" lang="en-US" sz="2800" b="1" i="0" u="none" strike="noStrike" kern="0" cap="none" spc="0" normalizeH="0" baseline="0" noProof="0" dirty="0" err="1" smtClean="0">
                <a:ln>
                  <a:noFill/>
                </a:ln>
                <a:solidFill>
                  <a:schemeClr val="lt2"/>
                </a:solidFill>
                <a:effectLst/>
                <a:uLnTx/>
                <a:uFillTx/>
                <a:latin typeface="Eras Bold ITC" pitchFamily="34" charset="0"/>
                <a:ea typeface="Fira Sans Condensed Light"/>
                <a:cs typeface="Fira Sans Condensed Light"/>
                <a:sym typeface="Fira Sans Condensed Light"/>
              </a:rPr>
              <a:t>tensorflow</a:t>
            </a:r>
            <a:r>
              <a:rPr kumimoji="0" lang="en-US" sz="2800" b="1" i="0" u="none" strike="noStrike" kern="0" cap="none" spc="0" normalizeH="0" baseline="0" noProof="0" dirty="0" smtClean="0">
                <a:ln>
                  <a:noFill/>
                </a:ln>
                <a:solidFill>
                  <a:schemeClr val="lt2"/>
                </a:solidFill>
                <a:effectLst/>
                <a:uLnTx/>
                <a:uFillTx/>
                <a:latin typeface="Eras Bold ITC" pitchFamily="34" charset="0"/>
                <a:ea typeface="Fira Sans Condensed Light"/>
                <a:cs typeface="Fira Sans Condensed Light"/>
                <a:sym typeface="Fira Sans Condensed Light"/>
              </a:rPr>
              <a:t>, </a:t>
            </a:r>
            <a:r>
              <a:rPr kumimoji="0" lang="en-US" sz="2800" b="1" i="0" u="none" strike="noStrike" kern="0" cap="none" spc="0" normalizeH="0" baseline="0" noProof="0" dirty="0" err="1" smtClean="0">
                <a:ln>
                  <a:noFill/>
                </a:ln>
                <a:solidFill>
                  <a:schemeClr val="lt2"/>
                </a:solidFill>
                <a:effectLst/>
                <a:uLnTx/>
                <a:uFillTx/>
                <a:latin typeface="Eras Bold ITC" pitchFamily="34" charset="0"/>
                <a:ea typeface="Fira Sans Condensed Light"/>
                <a:cs typeface="Fira Sans Condensed Light"/>
                <a:sym typeface="Fira Sans Condensed Light"/>
              </a:rPr>
              <a:t>openCV</a:t>
            </a:r>
            <a:r>
              <a:rPr kumimoji="0" lang="en-US" sz="2800" b="1" i="0" u="none" strike="noStrike" kern="0" cap="none" spc="0" normalizeH="0" baseline="0" noProof="0" dirty="0" smtClean="0">
                <a:ln>
                  <a:noFill/>
                </a:ln>
                <a:solidFill>
                  <a:schemeClr val="lt2"/>
                </a:solidFill>
                <a:effectLst/>
                <a:uLnTx/>
                <a:uFillTx/>
                <a:latin typeface="Eras Bold ITC" pitchFamily="34" charset="0"/>
                <a:ea typeface="Fira Sans Condensed Light"/>
                <a:cs typeface="Fira Sans Condensed Light"/>
                <a:sym typeface="Fira Sans Condensed Light"/>
              </a:rPr>
              <a:t> in python</a:t>
            </a:r>
            <a:endParaRPr kumimoji="0" lang="en-US" sz="2800" b="1" i="0" u="none" strike="noStrike" kern="0" cap="none" spc="0" normalizeH="0" baseline="0" noProof="0" dirty="0">
              <a:ln>
                <a:noFill/>
              </a:ln>
              <a:solidFill>
                <a:schemeClr val="lt2"/>
              </a:solidFill>
              <a:effectLst/>
              <a:uLnTx/>
              <a:uFillTx/>
              <a:latin typeface="Eras Bold ITC" pitchFamily="34" charset="0"/>
              <a:ea typeface="Fira Sans Condensed Light"/>
              <a:cs typeface="Fira Sans Condensed Light"/>
              <a:sym typeface="Fira Sans Condensed Light"/>
            </a:endParaRPr>
          </a:p>
        </p:txBody>
      </p:sp>
      <p:sp>
        <p:nvSpPr>
          <p:cNvPr id="10" name="TextBox 9"/>
          <p:cNvSpPr txBox="1"/>
          <p:nvPr/>
        </p:nvSpPr>
        <p:spPr>
          <a:xfrm>
            <a:off x="3733800" y="2495550"/>
            <a:ext cx="5105400" cy="1200329"/>
          </a:xfrm>
          <a:prstGeom prst="rect">
            <a:avLst/>
          </a:prstGeom>
          <a:noFill/>
        </p:spPr>
        <p:txBody>
          <a:bodyPr wrap="square" rtlCol="0">
            <a:spAutoFit/>
          </a:bodyPr>
          <a:lstStyle/>
          <a:p>
            <a:pPr algn="just"/>
            <a:r>
              <a:rPr lang="en-US" sz="2400" b="1" dirty="0" smtClean="0">
                <a:solidFill>
                  <a:schemeClr val="tx2"/>
                </a:solidFill>
                <a:latin typeface="Agency FB" pitchFamily="34" charset="0"/>
              </a:rPr>
              <a:t>We plan to use FER 2013/</a:t>
            </a:r>
            <a:r>
              <a:rPr lang="en-US" sz="2400" b="1" dirty="0" err="1" smtClean="0">
                <a:solidFill>
                  <a:schemeClr val="tx2"/>
                </a:solidFill>
                <a:latin typeface="Agency FB" pitchFamily="34" charset="0"/>
              </a:rPr>
              <a:t>mobileNet</a:t>
            </a:r>
            <a:r>
              <a:rPr lang="en-US" sz="2400" b="1" dirty="0" smtClean="0">
                <a:solidFill>
                  <a:schemeClr val="tx2"/>
                </a:solidFill>
                <a:latin typeface="Agency FB" pitchFamily="34" charset="0"/>
              </a:rPr>
              <a:t> </a:t>
            </a:r>
            <a:r>
              <a:rPr lang="en-US" sz="2400" b="1" dirty="0" err="1" smtClean="0">
                <a:solidFill>
                  <a:schemeClr val="tx2"/>
                </a:solidFill>
                <a:latin typeface="Agency FB" pitchFamily="34" charset="0"/>
              </a:rPr>
              <a:t>datset</a:t>
            </a:r>
            <a:r>
              <a:rPr lang="en-US" sz="2400" b="1" dirty="0" smtClean="0">
                <a:solidFill>
                  <a:schemeClr val="tx2"/>
                </a:solidFill>
                <a:latin typeface="Agency FB" pitchFamily="34" charset="0"/>
              </a:rPr>
              <a:t> and apply transfer learning  for analysis and synthesis of 07 different classes of emotions.</a:t>
            </a:r>
            <a:endParaRPr lang="en-US" sz="2400" b="1" dirty="0">
              <a:solidFill>
                <a:schemeClr val="tx2"/>
              </a:solidFill>
              <a:latin typeface="Agency FB"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61950"/>
            <a:ext cx="5029200" cy="572700"/>
          </a:xfrm>
        </p:spPr>
        <p:txBody>
          <a:bodyPr/>
          <a:lstStyle/>
          <a:p>
            <a:r>
              <a:rPr lang="en-US" sz="4000" dirty="0" smtClean="0">
                <a:effectLst>
                  <a:reflection blurRad="6350" stA="50000" endA="300" endPos="50000" dist="60007" dir="5400000" sy="-100000" algn="bl" rotWithShape="0"/>
                </a:effectLst>
                <a:latin typeface="Agency FB" pitchFamily="34" charset="0"/>
              </a:rPr>
              <a:t>Steps we planned to do:</a:t>
            </a:r>
            <a:endParaRPr lang="en-US" sz="4000" dirty="0">
              <a:effectLst>
                <a:reflection blurRad="6350" stA="50000" endA="300" endPos="50000" dist="60007" dir="5400000" sy="-100000" algn="bl" rotWithShape="0"/>
              </a:effectLst>
              <a:latin typeface="Agency FB" pitchFamily="34" charset="0"/>
            </a:endParaRPr>
          </a:p>
        </p:txBody>
      </p:sp>
      <p:sp>
        <p:nvSpPr>
          <p:cNvPr id="3" name="TextBox 2"/>
          <p:cNvSpPr txBox="1"/>
          <p:nvPr/>
        </p:nvSpPr>
        <p:spPr>
          <a:xfrm>
            <a:off x="1143000" y="1581150"/>
            <a:ext cx="6821098" cy="3046988"/>
          </a:xfrm>
          <a:prstGeom prst="rect">
            <a:avLst/>
          </a:prstGeom>
          <a:noFill/>
        </p:spPr>
        <p:txBody>
          <a:bodyPr wrap="none" rtlCol="0">
            <a:spAutoFit/>
          </a:bodyPr>
          <a:lstStyle/>
          <a:p>
            <a:pPr marL="457200" indent="-457200"/>
            <a:r>
              <a:rPr lang="en-US" sz="2400" b="1" dirty="0" smtClean="0">
                <a:solidFill>
                  <a:schemeClr val="tx2"/>
                </a:solidFill>
                <a:latin typeface="Agency FB" pitchFamily="34" charset="0"/>
              </a:rPr>
              <a:t>1) Import dataset images.</a:t>
            </a:r>
          </a:p>
          <a:p>
            <a:pPr marL="457200" indent="-457200"/>
            <a:r>
              <a:rPr lang="en-US" sz="2400" b="1" dirty="0" smtClean="0">
                <a:solidFill>
                  <a:schemeClr val="tx2"/>
                </a:solidFill>
                <a:latin typeface="Agency FB" pitchFamily="34" charset="0"/>
              </a:rPr>
              <a:t>2) Change size to 224×224 for </a:t>
            </a:r>
            <a:r>
              <a:rPr lang="en-US" sz="2400" b="1" dirty="0" err="1" smtClean="0">
                <a:solidFill>
                  <a:schemeClr val="tx2"/>
                </a:solidFill>
                <a:latin typeface="Agency FB" pitchFamily="34" charset="0"/>
              </a:rPr>
              <a:t>TensorFlow</a:t>
            </a:r>
            <a:r>
              <a:rPr lang="en-US" sz="2400" b="1" dirty="0" smtClean="0">
                <a:solidFill>
                  <a:schemeClr val="tx2"/>
                </a:solidFill>
                <a:latin typeface="Agency FB" pitchFamily="34" charset="0"/>
              </a:rPr>
              <a:t> (according to FER).</a:t>
            </a:r>
          </a:p>
          <a:p>
            <a:pPr marL="342900" indent="-342900"/>
            <a:r>
              <a:rPr lang="en-US" sz="2400" b="1" dirty="0" smtClean="0">
                <a:solidFill>
                  <a:schemeClr val="tx2"/>
                </a:solidFill>
                <a:latin typeface="Agency FB" pitchFamily="34" charset="0"/>
              </a:rPr>
              <a:t>3) Shuffle the dataset, so the model doesn’t learn the sequence.</a:t>
            </a:r>
          </a:p>
          <a:p>
            <a:pPr marL="342900" indent="-342900"/>
            <a:r>
              <a:rPr lang="en-US" sz="2400" b="1" dirty="0" smtClean="0">
                <a:solidFill>
                  <a:schemeClr val="tx2"/>
                </a:solidFill>
                <a:latin typeface="Agency FB" pitchFamily="34" charset="0"/>
              </a:rPr>
              <a:t>4) Convert it into 4 dimension array and normalize it.</a:t>
            </a:r>
          </a:p>
          <a:p>
            <a:pPr marL="342900" indent="-342900"/>
            <a:r>
              <a:rPr lang="en-US" sz="2400" b="1" dirty="0" smtClean="0">
                <a:solidFill>
                  <a:schemeClr val="tx2"/>
                </a:solidFill>
                <a:latin typeface="Agency FB" pitchFamily="34" charset="0"/>
              </a:rPr>
              <a:t>5) Import </a:t>
            </a:r>
            <a:r>
              <a:rPr lang="en-US" sz="2400" b="1" dirty="0" err="1" smtClean="0">
                <a:solidFill>
                  <a:schemeClr val="tx2"/>
                </a:solidFill>
                <a:latin typeface="Agency FB" pitchFamily="34" charset="0"/>
              </a:rPr>
              <a:t>tensorflow</a:t>
            </a:r>
            <a:r>
              <a:rPr lang="en-US" sz="2400" b="1" dirty="0" smtClean="0">
                <a:solidFill>
                  <a:schemeClr val="tx2"/>
                </a:solidFill>
                <a:latin typeface="Agency FB" pitchFamily="34" charset="0"/>
              </a:rPr>
              <a:t> and download the pre-trained model.</a:t>
            </a:r>
          </a:p>
          <a:p>
            <a:pPr marL="342900" indent="-342900"/>
            <a:r>
              <a:rPr lang="en-US" sz="2400" b="1" dirty="0" smtClean="0">
                <a:solidFill>
                  <a:schemeClr val="tx2"/>
                </a:solidFill>
                <a:latin typeface="Agency FB" pitchFamily="34" charset="0"/>
              </a:rPr>
              <a:t>6) Perform transfer learning according to our requirement.</a:t>
            </a:r>
          </a:p>
          <a:p>
            <a:pPr marL="342900" indent="-342900"/>
            <a:r>
              <a:rPr lang="en-US" sz="2400" b="1" dirty="0" smtClean="0">
                <a:solidFill>
                  <a:schemeClr val="tx2"/>
                </a:solidFill>
                <a:latin typeface="Agency FB" pitchFamily="34" charset="0"/>
              </a:rPr>
              <a:t>7) Use face detection algorithm to detect face.</a:t>
            </a:r>
          </a:p>
          <a:p>
            <a:pPr marL="342900" indent="-342900"/>
            <a:r>
              <a:rPr lang="en-US" sz="2400" b="1" dirty="0" smtClean="0">
                <a:solidFill>
                  <a:schemeClr val="tx2"/>
                </a:solidFill>
                <a:latin typeface="Agency FB" pitchFamily="34" charset="0"/>
              </a:rPr>
              <a:t>8) Then code for real-time detection using </a:t>
            </a:r>
            <a:r>
              <a:rPr lang="en-US" sz="2400" b="1" dirty="0" err="1" smtClean="0">
                <a:solidFill>
                  <a:schemeClr val="tx2"/>
                </a:solidFill>
                <a:latin typeface="Agency FB" pitchFamily="34" charset="0"/>
              </a:rPr>
              <a:t>openCV</a:t>
            </a:r>
            <a:r>
              <a:rPr lang="en-US" sz="2400" b="1" dirty="0" smtClean="0">
                <a:solidFill>
                  <a:schemeClr val="tx2"/>
                </a:solidFill>
                <a:latin typeface="Agency FB" pitchFamily="34" charset="0"/>
              </a:rPr>
              <a:t>.</a:t>
            </a:r>
            <a:endParaRPr lang="en-US" sz="2400" b="1" dirty="0">
              <a:solidFill>
                <a:schemeClr val="tx2"/>
              </a:solidFill>
              <a:latin typeface="Agency FB"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914400" y="1962150"/>
            <a:ext cx="3013700" cy="172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OUR </a:t>
            </a:r>
            <a:r>
              <a:rPr lang="en" dirty="0" smtClean="0"/>
              <a:t>SOULMATES</a:t>
            </a:r>
            <a:endParaRPr/>
          </a:p>
        </p:txBody>
      </p:sp>
      <p:cxnSp>
        <p:nvCxnSpPr>
          <p:cNvPr id="143" name="Google Shape;143;p28"/>
          <p:cNvCxnSpPr/>
          <p:nvPr/>
        </p:nvCxnSpPr>
        <p:spPr>
          <a:xfrm>
            <a:off x="6151750" y="630600"/>
            <a:ext cx="0" cy="3882300"/>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3983775" y="11478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dirty="0" smtClean="0">
                <a:solidFill>
                  <a:schemeClr val="lt2"/>
                </a:solidFill>
                <a:latin typeface="Agency FB" pitchFamily="34" charset="0"/>
                <a:ea typeface="Fira Sans Condensed Light"/>
                <a:cs typeface="Fira Sans Condensed Light"/>
                <a:sym typeface="Fira Sans Condensed Light"/>
              </a:rPr>
              <a:t>Design a face recognizer</a:t>
            </a:r>
            <a:endParaRPr sz="2000">
              <a:solidFill>
                <a:schemeClr val="lt2"/>
              </a:solidFill>
              <a:latin typeface="Agency FB" pitchFamily="34" charset="0"/>
              <a:ea typeface="Fira Sans Condensed Light"/>
              <a:cs typeface="Fira Sans Condensed Light"/>
              <a:sym typeface="Fira Sans Condensed Light"/>
            </a:endParaRPr>
          </a:p>
        </p:txBody>
      </p:sp>
      <p:sp>
        <p:nvSpPr>
          <p:cNvPr id="145" name="Google Shape;145;p28"/>
          <p:cNvSpPr txBox="1"/>
          <p:nvPr/>
        </p:nvSpPr>
        <p:spPr>
          <a:xfrm>
            <a:off x="6256025" y="114785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smtClean="0">
                <a:solidFill>
                  <a:schemeClr val="lt2"/>
                </a:solidFill>
                <a:latin typeface="Rajdhani"/>
                <a:ea typeface="Rajdhani"/>
                <a:cs typeface="Rajdhani"/>
                <a:sym typeface="Rajdhani"/>
              </a:rPr>
              <a:t>01</a:t>
            </a:r>
            <a:endParaRPr sz="2400" b="1">
              <a:solidFill>
                <a:schemeClr val="lt2"/>
              </a:solidFill>
              <a:latin typeface="Rajdhani"/>
              <a:ea typeface="Rajdhani"/>
              <a:cs typeface="Rajdhani"/>
              <a:sym typeface="Rajdhani"/>
            </a:endParaRPr>
          </a:p>
        </p:txBody>
      </p:sp>
      <p:sp>
        <p:nvSpPr>
          <p:cNvPr id="146" name="Google Shape;146;p28"/>
          <p:cNvSpPr txBox="1"/>
          <p:nvPr/>
        </p:nvSpPr>
        <p:spPr>
          <a:xfrm>
            <a:off x="6256025" y="1888950"/>
            <a:ext cx="20637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smtClean="0">
                <a:solidFill>
                  <a:schemeClr val="lt2"/>
                </a:solidFill>
                <a:latin typeface="Agency FB" pitchFamily="34" charset="0"/>
                <a:ea typeface="Fira Sans Condensed Light"/>
                <a:cs typeface="Fira Sans Condensed Light"/>
                <a:sym typeface="Fira Sans Condensed Light"/>
              </a:rPr>
              <a:t>Design an emotion recognizer</a:t>
            </a:r>
            <a:endParaRPr sz="2000">
              <a:solidFill>
                <a:schemeClr val="lt2"/>
              </a:solidFill>
              <a:latin typeface="Agency FB" pitchFamily="34" charset="0"/>
              <a:ea typeface="Fira Sans Condensed Light"/>
              <a:cs typeface="Fira Sans Condensed Light"/>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dirty="0" smtClean="0">
                <a:solidFill>
                  <a:schemeClr val="lt2"/>
                </a:solidFill>
                <a:latin typeface="Agency FB" pitchFamily="34" charset="0"/>
                <a:ea typeface="Fira Sans Condensed Light"/>
                <a:cs typeface="Fira Sans Condensed Light"/>
                <a:sym typeface="Fira Sans Condensed Light"/>
              </a:rPr>
              <a:t>Design a gesture recognizer</a:t>
            </a:r>
            <a:endParaRPr sz="2000">
              <a:solidFill>
                <a:schemeClr val="lt2"/>
              </a:solidFill>
              <a:latin typeface="Agency FB" pitchFamily="34" charset="0"/>
              <a:ea typeface="Fira Sans Condensed Light"/>
              <a:cs typeface="Fira Sans Condensed Light"/>
              <a:sym typeface="Fira Sans Condensed Light"/>
            </a:endParaRPr>
          </a:p>
        </p:txBody>
      </p:sp>
      <p:sp>
        <p:nvSpPr>
          <p:cNvPr id="148" name="Google Shape;148;p28"/>
          <p:cNvSpPr txBox="1"/>
          <p:nvPr/>
        </p:nvSpPr>
        <p:spPr>
          <a:xfrm>
            <a:off x="6256025" y="336730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smtClean="0">
                <a:solidFill>
                  <a:schemeClr val="lt2"/>
                </a:solidFill>
                <a:latin typeface="Agency FB" pitchFamily="34" charset="0"/>
                <a:ea typeface="Fira Sans Condensed Light"/>
                <a:cs typeface="Fira Sans Condensed Light"/>
                <a:sym typeface="Fira Sans Condensed Light"/>
              </a:rPr>
              <a:t>Integrate with a chatbot</a:t>
            </a:r>
            <a:endParaRPr sz="2000">
              <a:solidFill>
                <a:schemeClr val="lt2"/>
              </a:solidFill>
              <a:latin typeface="Agency FB" pitchFamily="34" charset="0"/>
              <a:ea typeface="Fira Sans Condensed Light"/>
              <a:cs typeface="Fira Sans Condensed Light"/>
              <a:sym typeface="Fira Sans Condensed Light"/>
            </a:endParaRPr>
          </a:p>
        </p:txBody>
      </p:sp>
      <p:sp>
        <p:nvSpPr>
          <p:cNvPr id="149" name="Google Shape;149;p28"/>
          <p:cNvSpPr txBox="1"/>
          <p:nvPr/>
        </p:nvSpPr>
        <p:spPr>
          <a:xfrm>
            <a:off x="3983775" y="18889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smtClean="0">
                <a:solidFill>
                  <a:schemeClr val="lt2"/>
                </a:solidFill>
                <a:latin typeface="Rajdhani"/>
                <a:ea typeface="Rajdhani"/>
                <a:cs typeface="Rajdhani"/>
                <a:sym typeface="Rajdhani"/>
              </a:rPr>
              <a:t>02</a:t>
            </a:r>
            <a:endParaRPr sz="2400" b="1">
              <a:solidFill>
                <a:schemeClr val="lt2"/>
              </a:solidFill>
              <a:latin typeface="Rajdhani"/>
              <a:ea typeface="Rajdhani"/>
              <a:cs typeface="Rajdhani"/>
              <a:sym typeface="Rajdhani"/>
            </a:endParaRPr>
          </a:p>
        </p:txBody>
      </p:sp>
      <p:sp>
        <p:nvSpPr>
          <p:cNvPr id="150" name="Google Shape;150;p28"/>
          <p:cNvSpPr txBox="1"/>
          <p:nvPr/>
        </p:nvSpPr>
        <p:spPr>
          <a:xfrm>
            <a:off x="6256025" y="2628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smtClean="0">
                <a:solidFill>
                  <a:schemeClr val="lt2"/>
                </a:solidFill>
                <a:latin typeface="Rajdhani"/>
                <a:ea typeface="Rajdhani"/>
                <a:cs typeface="Rajdhani"/>
                <a:sym typeface="Rajdhani"/>
              </a:rPr>
              <a:t>03</a:t>
            </a:r>
            <a:endParaRPr sz="2400" b="1">
              <a:solidFill>
                <a:schemeClr val="lt2"/>
              </a:solidFill>
              <a:latin typeface="Rajdhani"/>
              <a:ea typeface="Rajdhani"/>
              <a:cs typeface="Rajdhani"/>
              <a:sym typeface="Rajdhani"/>
            </a:endParaRPr>
          </a:p>
        </p:txBody>
      </p:sp>
      <p:sp>
        <p:nvSpPr>
          <p:cNvPr id="151" name="Google Shape;151;p28"/>
          <p:cNvSpPr txBox="1"/>
          <p:nvPr/>
        </p:nvSpPr>
        <p:spPr>
          <a:xfrm>
            <a:off x="3983775" y="33692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smtClean="0">
                <a:solidFill>
                  <a:schemeClr val="lt2"/>
                </a:solidFill>
                <a:latin typeface="Rajdhani"/>
                <a:ea typeface="Rajdhani"/>
                <a:cs typeface="Rajdhani"/>
                <a:sym typeface="Rajdhani"/>
              </a:rPr>
              <a:t>04</a:t>
            </a:r>
            <a:endParaRPr sz="2400" b="1">
              <a:solidFill>
                <a:schemeClr val="lt2"/>
              </a:solidFill>
              <a:latin typeface="Rajdhani"/>
              <a:ea typeface="Rajdhani"/>
              <a:cs typeface="Rajdhani"/>
              <a:sym typeface="Rajdhani"/>
            </a:endParaRPr>
          </a:p>
        </p:txBody>
      </p:sp>
      <p:cxnSp>
        <p:nvCxnSpPr>
          <p:cNvPr id="152" name="Google Shape;152;p28"/>
          <p:cNvCxnSpPr>
            <a:stCxn id="144" idx="3"/>
            <a:endCxn id="145" idx="1"/>
          </p:cNvCxnSpPr>
          <p:nvPr/>
        </p:nvCxnSpPr>
        <p:spPr>
          <a:xfrm>
            <a:off x="6047475" y="14610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stCxn id="149" idx="3"/>
            <a:endCxn id="146" idx="1"/>
          </p:cNvCxnSpPr>
          <p:nvPr/>
        </p:nvCxnSpPr>
        <p:spPr>
          <a:xfrm>
            <a:off x="6047475" y="22021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047475" y="2941325"/>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5" name="Google Shape;155;p28"/>
          <p:cNvCxnSpPr>
            <a:stCxn id="151" idx="3"/>
            <a:endCxn id="148" idx="1"/>
          </p:cNvCxnSpPr>
          <p:nvPr/>
        </p:nvCxnSpPr>
        <p:spPr>
          <a:xfrm rot="10800000" flipH="1">
            <a:off x="6047475" y="3680625"/>
            <a:ext cx="208500" cy="1800"/>
          </a:xfrm>
          <a:prstGeom prst="straightConnector1">
            <a:avLst/>
          </a:prstGeom>
          <a:noFill/>
          <a:ln w="19050" cap="flat" cmpd="sng">
            <a:solidFill>
              <a:schemeClr val="lt2"/>
            </a:solidFill>
            <a:prstDash val="solid"/>
            <a:round/>
            <a:headEnd type="none" w="med" len="med"/>
            <a:tailEnd type="none" w="med" len="med"/>
          </a:ln>
        </p:spPr>
      </p:cxnSp>
      <p:grpSp>
        <p:nvGrpSpPr>
          <p:cNvPr id="16" name="Google Shape;1745;p44"/>
          <p:cNvGrpSpPr/>
          <p:nvPr/>
        </p:nvGrpSpPr>
        <p:grpSpPr>
          <a:xfrm>
            <a:off x="680418" y="1700695"/>
            <a:ext cx="3485318" cy="2666700"/>
            <a:chOff x="3605853" y="1447364"/>
            <a:chExt cx="3966900" cy="3035170"/>
          </a:xfrm>
        </p:grpSpPr>
        <p:sp>
          <p:nvSpPr>
            <p:cNvPr id="17" name="Google Shape;1746;p44"/>
            <p:cNvSpPr/>
            <p:nvPr/>
          </p:nvSpPr>
          <p:spPr>
            <a:xfrm>
              <a:off x="3716658" y="1548119"/>
              <a:ext cx="3748500" cy="228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748;p44"/>
            <p:cNvGrpSpPr/>
            <p:nvPr/>
          </p:nvGrpSpPr>
          <p:grpSpPr>
            <a:xfrm>
              <a:off x="3605853" y="1447364"/>
              <a:ext cx="3966900" cy="3035170"/>
              <a:chOff x="3605853" y="1447364"/>
              <a:chExt cx="3966900" cy="3035170"/>
            </a:xfrm>
          </p:grpSpPr>
          <p:sp>
            <p:nvSpPr>
              <p:cNvPr id="20" name="Google Shape;1749;p44"/>
              <p:cNvSpPr/>
              <p:nvPr/>
            </p:nvSpPr>
            <p:spPr>
              <a:xfrm>
                <a:off x="3605853" y="1447364"/>
                <a:ext cx="3966900" cy="2488800"/>
              </a:xfrm>
              <a:prstGeom prst="roundRect">
                <a:avLst>
                  <a:gd name="adj" fmla="val 328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9" name="Google Shape;1751;p44"/>
            <p:cNvCxnSpPr/>
            <p:nvPr/>
          </p:nvCxnSpPr>
          <p:spPr>
            <a:xfrm>
              <a:off x="4915750" y="4433452"/>
              <a:ext cx="1353300" cy="0"/>
            </a:xfrm>
            <a:prstGeom prst="straightConnector1">
              <a:avLst/>
            </a:prstGeom>
            <a:noFill/>
            <a:ln w="19050" cap="flat" cmpd="sng">
              <a:solidFill>
                <a:schemeClr val="lt2"/>
              </a:solidFill>
              <a:prstDash val="solid"/>
              <a:round/>
              <a:headEnd type="none" w="med" len="med"/>
              <a:tailEnd type="none" w="med" len="med"/>
            </a:ln>
          </p:spPr>
        </p:cxn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1"/>
        <p:cNvGrpSpPr/>
        <p:nvPr/>
      </p:nvGrpSpPr>
      <p:grpSpPr>
        <a:xfrm>
          <a:off x="0" y="0"/>
          <a:ext cx="0" cy="0"/>
          <a:chOff x="0" y="0"/>
          <a:chExt cx="0" cy="0"/>
        </a:xfrm>
      </p:grpSpPr>
      <p:sp>
        <p:nvSpPr>
          <p:cNvPr id="1792" name="Google Shape;1792;p47"/>
          <p:cNvSpPr txBox="1">
            <a:spLocks noGrp="1"/>
          </p:cNvSpPr>
          <p:nvPr>
            <p:ph type="title"/>
          </p:nvPr>
        </p:nvSpPr>
        <p:spPr>
          <a:xfrm>
            <a:off x="0" y="895350"/>
            <a:ext cx="5875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smtClean="0">
                <a:effectLst>
                  <a:reflection blurRad="6350" stA="60000" endA="900" endPos="60000" dist="60007" dir="5400000" sy="-100000" algn="bl" rotWithShape="0"/>
                </a:effectLst>
              </a:rPr>
              <a:t>THANK YOU!!</a:t>
            </a:r>
            <a:endParaRPr sz="5400">
              <a:effectLst>
                <a:reflection blurRad="6350" stA="60000" endA="900" endPos="60000" dist="60007" dir="5400000" sy="-100000" algn="bl" rotWithShape="0"/>
              </a:effectLst>
            </a:endParaRPr>
          </a:p>
        </p:txBody>
      </p:sp>
      <p:pic>
        <p:nvPicPr>
          <p:cNvPr id="1793" name="Google Shape;1793;p47"/>
          <p:cNvPicPr preferRelativeResize="0"/>
          <p:nvPr/>
        </p:nvPicPr>
        <p:blipFill>
          <a:blip r:embed="rId4">
            <a:alphaModFix/>
          </a:blip>
          <a:stretch>
            <a:fillRect/>
          </a:stretch>
        </p:blipFill>
        <p:spPr>
          <a:xfrm>
            <a:off x="1038728" y="1970175"/>
            <a:ext cx="3189475" cy="1840476"/>
          </a:xfrm>
          <a:prstGeom prst="rect">
            <a:avLst/>
          </a:prstGeom>
          <a:noFill/>
          <a:ln>
            <a:noFill/>
          </a:ln>
        </p:spPr>
      </p:pic>
      <p:pic>
        <p:nvPicPr>
          <p:cNvPr id="1794" name="Google Shape;1794;p47"/>
          <p:cNvPicPr preferRelativeResize="0"/>
          <p:nvPr/>
        </p:nvPicPr>
        <p:blipFill rotWithShape="1">
          <a:blip r:embed="rId5">
            <a:alphaModFix/>
          </a:blip>
          <a:srcRect l="25302" r="25297"/>
          <a:stretch/>
        </p:blipFill>
        <p:spPr>
          <a:xfrm>
            <a:off x="5268950" y="1356950"/>
            <a:ext cx="2845450" cy="32400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US</a:t>
            </a:r>
            <a:endParaRPr/>
          </a:p>
        </p:txBody>
      </p:sp>
      <p:sp>
        <p:nvSpPr>
          <p:cNvPr id="136" name="Google Shape;136;p27"/>
          <p:cNvSpPr txBox="1">
            <a:spLocks noGrp="1"/>
          </p:cNvSpPr>
          <p:nvPr>
            <p:ph type="subTitle" idx="1"/>
          </p:nvPr>
        </p:nvSpPr>
        <p:spPr>
          <a:xfrm>
            <a:off x="990600" y="1434600"/>
            <a:ext cx="4864363" cy="2274300"/>
          </a:xfrm>
          <a:prstGeom prst="rect">
            <a:avLst/>
          </a:prstGeom>
        </p:spPr>
        <p:txBody>
          <a:bodyPr spcFirstLastPara="1" wrap="square" lIns="91425" tIns="91425" rIns="91425" bIns="91425" anchor="ctr" anchorCtr="0">
            <a:noAutofit/>
          </a:bodyPr>
          <a:lstStyle/>
          <a:p>
            <a:pPr marL="0" lvl="0" indent="0"/>
            <a:r>
              <a:rPr lang="en-US" sz="2400" b="1" dirty="0" smtClean="0">
                <a:latin typeface="Agency FB" pitchFamily="34" charset="0"/>
              </a:rPr>
              <a:t>We, as a curious group, intend to explore the new universe we've been presented to. We believe that acquiring real-world experience on a well-known platform like this is the best approach to progress</a:t>
            </a:r>
            <a:r>
              <a:rPr lang="en-US" sz="2400" b="1" dirty="0" smtClean="0">
                <a:latin typeface="Agency FB" pitchFamily="34" charset="0"/>
              </a:rPr>
              <a:t>. As AI engineers, we should not only solve our physical issues. We also intend to solve some personal issues and are  mainly </a:t>
            </a:r>
            <a:r>
              <a:rPr lang="en-US" sz="2400" b="1" dirty="0" err="1" smtClean="0">
                <a:latin typeface="Agency FB" pitchFamily="34" charset="0"/>
              </a:rPr>
              <a:t>focussing</a:t>
            </a:r>
            <a:r>
              <a:rPr lang="en-US" sz="2400" b="1" dirty="0" smtClean="0">
                <a:latin typeface="Agency FB" pitchFamily="34" charset="0"/>
              </a:rPr>
              <a:t> on that area. We think that make us unique and let us stand out of the group.</a:t>
            </a:r>
            <a:endParaRPr sz="2400" b="1">
              <a:latin typeface="Agency FB" pitchFamily="34" charset="0"/>
            </a:endParaRPr>
          </a:p>
        </p:txBody>
      </p:sp>
      <p:cxnSp>
        <p:nvCxnSpPr>
          <p:cNvPr id="137" name="Google Shape;137;p27"/>
          <p:cNvCxnSpPr/>
          <p:nvPr/>
        </p:nvCxnSpPr>
        <p:spPr>
          <a:xfrm rot="5400000">
            <a:off x="5182394" y="2570956"/>
            <a:ext cx="2133600" cy="1588"/>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r>
              <a:rPr lang="en-US" dirty="0" smtClean="0"/>
              <a:t>PROBLEM STATEMENT DETAILS</a:t>
            </a:r>
            <a:r>
              <a:rPr lang="en-US" b="0" dirty="0" smtClean="0"/>
              <a:t/>
            </a:r>
            <a:br>
              <a:rPr lang="en-US" b="0" dirty="0" smtClean="0"/>
            </a:br>
            <a:r>
              <a:rPr lang="en-US" dirty="0" smtClean="0"/>
              <a:t/>
            </a:r>
            <a:br>
              <a:rPr lang="en-US" dirty="0" smtClean="0"/>
            </a:br>
            <a:endParaRPr sz="3000"/>
          </a:p>
        </p:txBody>
      </p:sp>
      <p:sp>
        <p:nvSpPr>
          <p:cNvPr id="110" name="Google Shape;110;p25"/>
          <p:cNvSpPr txBox="1">
            <a:spLocks noGrp="1"/>
          </p:cNvSpPr>
          <p:nvPr>
            <p:ph type="body" idx="1"/>
          </p:nvPr>
        </p:nvSpPr>
        <p:spPr>
          <a:xfrm>
            <a:off x="609600" y="1352550"/>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just" rtl="0">
              <a:spcBef>
                <a:spcPts val="1600"/>
              </a:spcBef>
              <a:spcAft>
                <a:spcPts val="1600"/>
              </a:spcAft>
              <a:buNone/>
            </a:pPr>
            <a:r>
              <a:rPr lang="en-US" sz="2400" dirty="0" smtClean="0">
                <a:solidFill>
                  <a:schemeClr val="lt2"/>
                </a:solidFill>
                <a:latin typeface="Agency FB" pitchFamily="34" charset="0"/>
              </a:rPr>
              <a:t>So here, in the problem statement we haven’t limited ourselves to face and gesture recognition. But also tried to explore emotion recognition and </a:t>
            </a:r>
            <a:r>
              <a:rPr lang="en-US" sz="2400" dirty="0" err="1" smtClean="0">
                <a:solidFill>
                  <a:schemeClr val="lt2"/>
                </a:solidFill>
                <a:latin typeface="Agency FB" pitchFamily="34" charset="0"/>
              </a:rPr>
              <a:t>chatbots</a:t>
            </a:r>
            <a:r>
              <a:rPr lang="en-US" sz="2400" dirty="0" smtClean="0">
                <a:solidFill>
                  <a:schemeClr val="lt2"/>
                </a:solidFill>
                <a:latin typeface="Agency FB" pitchFamily="34" charset="0"/>
              </a:rPr>
              <a:t>. You may have a confusion how any of these can be related.  But our ultimate proposal is “MACHINES AS SOULMATES” . So we are in a idea to go with these separate </a:t>
            </a:r>
            <a:r>
              <a:rPr lang="en-US" sz="2400" dirty="0" smtClean="0">
                <a:solidFill>
                  <a:schemeClr val="lt2"/>
                </a:solidFill>
                <a:latin typeface="Agency FB" pitchFamily="34" charset="0"/>
              </a:rPr>
              <a:t>objectives</a:t>
            </a:r>
            <a:r>
              <a:rPr lang="en-US" sz="2400" dirty="0" smtClean="0">
                <a:solidFill>
                  <a:schemeClr val="lt2"/>
                </a:solidFill>
                <a:latin typeface="Agency FB" pitchFamily="34" charset="0"/>
              </a:rPr>
              <a:t> of facial, emotion, gesture </a:t>
            </a:r>
            <a:r>
              <a:rPr lang="en-US" sz="2400" dirty="0" err="1" smtClean="0">
                <a:solidFill>
                  <a:schemeClr val="lt2"/>
                </a:solidFill>
                <a:latin typeface="Agency FB" pitchFamily="34" charset="0"/>
              </a:rPr>
              <a:t>recogniton</a:t>
            </a:r>
            <a:r>
              <a:rPr lang="en-US" sz="2400" dirty="0" smtClean="0">
                <a:solidFill>
                  <a:schemeClr val="lt2"/>
                </a:solidFill>
                <a:latin typeface="Agency FB" pitchFamily="34" charset="0"/>
              </a:rPr>
              <a:t> techniques with integration of </a:t>
            </a:r>
            <a:r>
              <a:rPr lang="en-US" sz="2400" dirty="0" err="1" smtClean="0">
                <a:solidFill>
                  <a:schemeClr val="lt2"/>
                </a:solidFill>
                <a:latin typeface="Agency FB" pitchFamily="34" charset="0"/>
              </a:rPr>
              <a:t>chatbot</a:t>
            </a:r>
            <a:r>
              <a:rPr lang="en-US" sz="2400" dirty="0" smtClean="0">
                <a:solidFill>
                  <a:schemeClr val="lt2"/>
                </a:solidFill>
                <a:latin typeface="Agency FB" pitchFamily="34" charset="0"/>
              </a:rPr>
              <a:t>.</a:t>
            </a:r>
            <a:endParaRPr sz="2400">
              <a:solidFill>
                <a:schemeClr val="lt2"/>
              </a:solidFill>
              <a:latin typeface="Agency FB"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24000" y="1733550"/>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smtClean="0"/>
              <a:t>Facial</a:t>
            </a:r>
            <a:br>
              <a:rPr lang="en" dirty="0" smtClean="0"/>
            </a:br>
            <a:r>
              <a:rPr lang="en" dirty="0" smtClean="0"/>
              <a:t>Recogniton</a:t>
            </a:r>
            <a:endParaRPr/>
          </a:p>
        </p:txBody>
      </p:sp>
      <p:sp>
        <p:nvSpPr>
          <p:cNvPr id="117" name="Google Shape;117;p26"/>
          <p:cNvSpPr txBox="1">
            <a:spLocks noGrp="1"/>
          </p:cNvSpPr>
          <p:nvPr>
            <p:ph type="title" idx="2"/>
          </p:nvPr>
        </p:nvSpPr>
        <p:spPr>
          <a:xfrm>
            <a:off x="4800600" y="1733550"/>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smtClean="0"/>
              <a:t>EMOTION </a:t>
            </a:r>
            <a:br>
              <a:rPr lang="en" dirty="0" smtClean="0"/>
            </a:br>
            <a:r>
              <a:rPr lang="en" dirty="0" smtClean="0"/>
              <a:t>RECOGNITION</a:t>
            </a:r>
            <a:endParaRPr/>
          </a:p>
        </p:txBody>
      </p:sp>
      <p:sp>
        <p:nvSpPr>
          <p:cNvPr id="119" name="Google Shape;119;p26"/>
          <p:cNvSpPr txBox="1">
            <a:spLocks noGrp="1"/>
          </p:cNvSpPr>
          <p:nvPr>
            <p:ph type="title" idx="4"/>
          </p:nvPr>
        </p:nvSpPr>
        <p:spPr>
          <a:xfrm>
            <a:off x="2743200" y="3181350"/>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smtClean="0"/>
              <a:t>GESTURE</a:t>
            </a:r>
            <a:br>
              <a:rPr lang="en" dirty="0" smtClean="0"/>
            </a:br>
            <a:r>
              <a:rPr lang="en" dirty="0" smtClean="0"/>
              <a:t>RECOGNITION</a:t>
            </a:r>
            <a:endParaRPr/>
          </a:p>
        </p:txBody>
      </p:sp>
      <p:sp>
        <p:nvSpPr>
          <p:cNvPr id="121" name="Google Shape;121;p26"/>
          <p:cNvSpPr txBox="1">
            <a:spLocks noGrp="1"/>
          </p:cNvSpPr>
          <p:nvPr>
            <p:ph type="title" idx="6"/>
          </p:nvPr>
        </p:nvSpPr>
        <p:spPr>
          <a:xfrm>
            <a:off x="6019800" y="3181350"/>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smtClean="0"/>
              <a:t>CHATBOTS</a:t>
            </a:r>
            <a:endParaRPr/>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
        <p:nvSpPr>
          <p:cNvPr id="22" name="Rectangle 21"/>
          <p:cNvSpPr/>
          <p:nvPr/>
        </p:nvSpPr>
        <p:spPr>
          <a:xfrm>
            <a:off x="533400" y="514350"/>
            <a:ext cx="6487674" cy="646331"/>
          </a:xfrm>
          <a:prstGeom prst="rect">
            <a:avLst/>
          </a:prstGeom>
          <a:noFill/>
        </p:spPr>
        <p:txBody>
          <a:bodyPr wrap="none" lIns="91440" tIns="45720" rIns="91440" bIns="45720">
            <a:spAutoFit/>
          </a:bodyPr>
          <a:lstStyle/>
          <a:p>
            <a:pPr algn="ctr"/>
            <a:r>
              <a:rPr lang="en-US" sz="3600"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reflection blurRad="6350" stA="55000" endA="300" endPos="45500" dir="5400000" sy="-100000" algn="bl" rotWithShape="0"/>
                </a:effectLst>
                <a:latin typeface="Agency FB" pitchFamily="34" charset="0"/>
              </a:rPr>
              <a:t>Application : MACHINES AS SOULMATES</a:t>
            </a:r>
            <a:endParaRPr lang="en-US" sz="3600"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reflection blurRad="6350" stA="55000" endA="300" endPos="45500" dir="5400000" sy="-100000" algn="bl" rotWithShape="0"/>
              </a:effectLst>
              <a:latin typeface="Agency FB" pitchFamily="34" charset="0"/>
            </a:endParaRPr>
          </a:p>
        </p:txBody>
      </p:sp>
      <p:sp>
        <p:nvSpPr>
          <p:cNvPr id="23" name="Rectangle 22"/>
          <p:cNvSpPr/>
          <p:nvPr/>
        </p:nvSpPr>
        <p:spPr>
          <a:xfrm>
            <a:off x="228600" y="4171950"/>
            <a:ext cx="5088251" cy="707886"/>
          </a:xfrm>
          <a:prstGeom prst="rect">
            <a:avLst/>
          </a:prstGeom>
          <a:noFill/>
        </p:spPr>
        <p:txBody>
          <a:bodyPr wrap="none" lIns="91440" tIns="45720" rIns="91440" bIns="45720">
            <a:spAutoFit/>
          </a:bodyPr>
          <a:lstStyle/>
          <a:p>
            <a:pPr algn="ctr"/>
            <a:r>
              <a:rPr lang="en-US" sz="4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reflection blurRad="6350" stA="50000" endA="300" endPos="50000" dist="60007" dir="5400000" sy="-100000" algn="bl" rotWithShape="0"/>
                </a:effectLst>
                <a:latin typeface="Agency FB" pitchFamily="34" charset="0"/>
              </a:rPr>
              <a:t>Integration of separate ideas!!</a:t>
            </a:r>
            <a:endParaRPr lang="en-US" sz="4000" b="0" cap="none" spc="0" dirty="0">
              <a:ln w="18415" cmpd="sng">
                <a:solidFill>
                  <a:srgbClr val="FFFFFF"/>
                </a:solidFill>
                <a:prstDash val="solid"/>
              </a:ln>
              <a:solidFill>
                <a:srgbClr val="FFFFFF"/>
              </a:solidFill>
              <a:effectLst>
                <a:outerShdw blurRad="63500" dir="3600000" algn="tl" rotWithShape="0">
                  <a:srgbClr val="000000">
                    <a:alpha val="70000"/>
                  </a:srgbClr>
                </a:outerShdw>
                <a:reflection blurRad="6350" stA="50000" endA="300" endPos="50000" dist="60007" dir="5400000" sy="-100000" algn="bl" rotWithShape="0"/>
              </a:effectLst>
              <a:latin typeface="Agency FB"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381000" y="285750"/>
            <a:ext cx="7704000" cy="572700"/>
          </a:xfrm>
          <a:prstGeom prst="rect">
            <a:avLst/>
          </a:prstGeom>
        </p:spPr>
        <p:txBody>
          <a:bodyPr spcFirstLastPara="1" wrap="square" lIns="91425" tIns="91425" rIns="91425" bIns="91425" anchor="t" anchorCtr="0">
            <a:noAutofit/>
          </a:bodyPr>
          <a:lstStyle/>
          <a:p>
            <a:r>
              <a:rPr lang="en-US" sz="4000" dirty="0" smtClean="0">
                <a:ln>
                  <a:solidFill>
                    <a:srgbClr val="F8F8F8"/>
                  </a:solidFill>
                </a:ln>
                <a:latin typeface="Papyrus" pitchFamily="66" charset="0"/>
              </a:rPr>
              <a:t>A </a:t>
            </a:r>
            <a:r>
              <a:rPr lang="en-US" sz="4000" dirty="0" err="1" smtClean="0">
                <a:ln>
                  <a:solidFill>
                    <a:srgbClr val="F8F8F8"/>
                  </a:solidFill>
                </a:ln>
                <a:latin typeface="Papyrus" pitchFamily="66" charset="0"/>
              </a:rPr>
              <a:t>soulmate</a:t>
            </a:r>
            <a:r>
              <a:rPr lang="en-US" sz="4000" dirty="0" smtClean="0">
                <a:ln>
                  <a:solidFill>
                    <a:srgbClr val="F8F8F8"/>
                  </a:solidFill>
                </a:ln>
                <a:latin typeface="Papyrus" pitchFamily="66" charset="0"/>
              </a:rPr>
              <a:t> without a soul!!!</a:t>
            </a:r>
            <a:endParaRPr sz="4000">
              <a:ln>
                <a:solidFill>
                  <a:srgbClr val="F8F8F8"/>
                </a:solidFill>
              </a:ln>
              <a:latin typeface="Papyrus" pitchFamily="66" charset="0"/>
            </a:endParaRPr>
          </a:p>
        </p:txBody>
      </p:sp>
      <p:sp>
        <p:nvSpPr>
          <p:cNvPr id="110" name="Google Shape;110;p25"/>
          <p:cNvSpPr txBox="1">
            <a:spLocks noGrp="1"/>
          </p:cNvSpPr>
          <p:nvPr>
            <p:ph type="body" idx="1"/>
          </p:nvPr>
        </p:nvSpPr>
        <p:spPr>
          <a:xfrm>
            <a:off x="609600" y="971550"/>
            <a:ext cx="7704000" cy="38862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just">
              <a:spcBef>
                <a:spcPts val="1600"/>
              </a:spcBef>
              <a:spcAft>
                <a:spcPts val="1600"/>
              </a:spcAft>
              <a:buNone/>
            </a:pPr>
            <a:r>
              <a:rPr lang="en-US" sz="2200" b="1" dirty="0" smtClean="0">
                <a:latin typeface="Agency FB" pitchFamily="34" charset="0"/>
              </a:rPr>
              <a:t>Humans are intelligent, great inventors, discoverers, and have got anything they wanted. But deep down inside, people are stressed, depressed, leading a dark life on their own. Why can’t other humans help them? The reason is very evident. Everyone have feelings and everyone has got their own problems to deal </a:t>
            </a:r>
            <a:r>
              <a:rPr lang="en-US" sz="2200" b="1" dirty="0" smtClean="0">
                <a:latin typeface="Agency FB" pitchFamily="34" charset="0"/>
              </a:rPr>
              <a:t>with.</a:t>
            </a:r>
            <a:endParaRPr lang="en-US" sz="2200" b="1" dirty="0" smtClean="0">
              <a:latin typeface="Agency FB" pitchFamily="34" charset="0"/>
            </a:endParaRPr>
          </a:p>
          <a:p>
            <a:pPr marL="0" lvl="0" indent="0" algn="just">
              <a:spcBef>
                <a:spcPts val="1600"/>
              </a:spcBef>
              <a:spcAft>
                <a:spcPts val="1600"/>
              </a:spcAft>
              <a:buNone/>
            </a:pPr>
            <a:r>
              <a:rPr lang="en-US" sz="2200" b="1" dirty="0" smtClean="0">
                <a:latin typeface="Agency FB" pitchFamily="34" charset="0"/>
              </a:rPr>
              <a:t>But </a:t>
            </a:r>
            <a:r>
              <a:rPr lang="en-US" sz="2200" b="1" dirty="0" smtClean="0">
                <a:latin typeface="Agency FB" pitchFamily="34" charset="0"/>
              </a:rPr>
              <a:t>when talking about machines, </a:t>
            </a:r>
            <a:r>
              <a:rPr lang="en-US" sz="2200" b="1" dirty="0" smtClean="0">
                <a:latin typeface="Agency FB" pitchFamily="34" charset="0"/>
              </a:rPr>
              <a:t>they </a:t>
            </a:r>
            <a:r>
              <a:rPr lang="en-US" sz="2200" b="1" dirty="0" smtClean="0">
                <a:latin typeface="Agency FB" pitchFamily="34" charset="0"/>
              </a:rPr>
              <a:t>would completely understand us without any second thoughts and could help us to heal ourselves. They could be our moral support, emotional pillow, our mentors, our friend…. Could be the real soul mate whom we really wanted. Sounds amazing, isn’t it? </a:t>
            </a:r>
            <a:endParaRPr sz="2200" b="1">
              <a:solidFill>
                <a:schemeClr val="lt2"/>
              </a:solidFill>
              <a:latin typeface="Agency FB"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285750"/>
            <a:ext cx="9677400" cy="1005500"/>
          </a:xfrm>
        </p:spPr>
        <p:txBody>
          <a:bodyPr/>
          <a:lstStyle/>
          <a:p>
            <a:r>
              <a:rPr lang="en-US" sz="4000" dirty="0" smtClean="0">
                <a:latin typeface="Agency FB" pitchFamily="34" charset="0"/>
              </a:rPr>
              <a:t>What does any of this have to do with a </a:t>
            </a:r>
            <a:r>
              <a:rPr lang="en-US" sz="4000" dirty="0" err="1" smtClean="0">
                <a:latin typeface="Agency FB" pitchFamily="34" charset="0"/>
              </a:rPr>
              <a:t>chatbot</a:t>
            </a:r>
            <a:r>
              <a:rPr lang="en-US" sz="4000" dirty="0" smtClean="0">
                <a:latin typeface="Agency FB" pitchFamily="34" charset="0"/>
              </a:rPr>
              <a:t>?</a:t>
            </a:r>
            <a:endParaRPr lang="en-US" sz="4000" dirty="0">
              <a:latin typeface="Agency FB" pitchFamily="34" charset="0"/>
            </a:endParaRPr>
          </a:p>
        </p:txBody>
      </p:sp>
      <p:sp>
        <p:nvSpPr>
          <p:cNvPr id="4" name="TextBox 3"/>
          <p:cNvSpPr txBox="1"/>
          <p:nvPr/>
        </p:nvSpPr>
        <p:spPr>
          <a:xfrm>
            <a:off x="152400" y="1352550"/>
            <a:ext cx="7543800" cy="830997"/>
          </a:xfrm>
          <a:prstGeom prst="rect">
            <a:avLst/>
          </a:prstGeom>
          <a:noFill/>
        </p:spPr>
        <p:txBody>
          <a:bodyPr wrap="square" rtlCol="0">
            <a:spAutoFit/>
          </a:bodyPr>
          <a:lstStyle/>
          <a:p>
            <a:r>
              <a:rPr lang="en-US" sz="2400" b="1" dirty="0" smtClean="0">
                <a:solidFill>
                  <a:schemeClr val="tx2"/>
                </a:solidFill>
                <a:latin typeface="Agency FB" pitchFamily="34" charset="0"/>
              </a:rPr>
              <a:t>What is interesting about computer/machine just recognizing our faces, actions or emotions?</a:t>
            </a:r>
            <a:endParaRPr lang="en-US" sz="2400" b="1" dirty="0">
              <a:solidFill>
                <a:schemeClr val="tx2"/>
              </a:solidFill>
              <a:latin typeface="Agency FB" pitchFamily="34" charset="0"/>
            </a:endParaRPr>
          </a:p>
        </p:txBody>
      </p:sp>
      <p:sp>
        <p:nvSpPr>
          <p:cNvPr id="5" name="TextBox 4"/>
          <p:cNvSpPr txBox="1"/>
          <p:nvPr/>
        </p:nvSpPr>
        <p:spPr>
          <a:xfrm>
            <a:off x="304800" y="2343150"/>
            <a:ext cx="8610600" cy="2246769"/>
          </a:xfrm>
          <a:prstGeom prst="rect">
            <a:avLst/>
          </a:prstGeom>
          <a:noFill/>
          <a:ln>
            <a:noFill/>
          </a:ln>
        </p:spPr>
        <p:style>
          <a:lnRef idx="3">
            <a:schemeClr val="lt1"/>
          </a:lnRef>
          <a:fillRef idx="1">
            <a:schemeClr val="accent1"/>
          </a:fillRef>
          <a:effectRef idx="1">
            <a:schemeClr val="accent1"/>
          </a:effectRef>
          <a:fontRef idx="minor">
            <a:schemeClr val="lt1"/>
          </a:fontRef>
        </p:style>
        <p:txBody>
          <a:bodyPr wrap="square" rtlCol="0">
            <a:spAutoFit/>
          </a:bodyPr>
          <a:lstStyle/>
          <a:p>
            <a:r>
              <a:rPr lang="en-US" sz="2000" b="1" dirty="0" smtClean="0">
                <a:solidFill>
                  <a:schemeClr val="tx2"/>
                </a:solidFill>
                <a:latin typeface="Agency FB" pitchFamily="34" charset="0"/>
              </a:rPr>
              <a:t>Lets make it more interesting by integrating them with </a:t>
            </a:r>
            <a:r>
              <a:rPr lang="en-US" sz="2000" b="1" dirty="0" err="1" smtClean="0">
                <a:solidFill>
                  <a:schemeClr val="tx2"/>
                </a:solidFill>
                <a:latin typeface="Agency FB" pitchFamily="34" charset="0"/>
              </a:rPr>
              <a:t>chatbot</a:t>
            </a:r>
            <a:r>
              <a:rPr lang="en-US" sz="2000" b="1" dirty="0" smtClean="0">
                <a:solidFill>
                  <a:schemeClr val="tx2"/>
                </a:solidFill>
                <a:latin typeface="Agency FB" pitchFamily="34" charset="0"/>
              </a:rPr>
              <a:t>!!!</a:t>
            </a:r>
          </a:p>
          <a:p>
            <a:r>
              <a:rPr lang="en-US" sz="2000" b="1" dirty="0" smtClean="0">
                <a:solidFill>
                  <a:schemeClr val="tx2"/>
                </a:solidFill>
                <a:latin typeface="Agency FB" pitchFamily="34" charset="0"/>
              </a:rPr>
              <a:t>A </a:t>
            </a:r>
            <a:r>
              <a:rPr lang="en-US" sz="2000" b="1" dirty="0" err="1" smtClean="0">
                <a:solidFill>
                  <a:schemeClr val="tx2"/>
                </a:solidFill>
                <a:latin typeface="Agency FB" pitchFamily="34" charset="0"/>
              </a:rPr>
              <a:t>chatbot</a:t>
            </a:r>
            <a:r>
              <a:rPr lang="en-US" sz="2000" b="1" dirty="0" smtClean="0">
                <a:solidFill>
                  <a:schemeClr val="tx2"/>
                </a:solidFill>
                <a:latin typeface="Agency FB" pitchFamily="34" charset="0"/>
              </a:rPr>
              <a:t> is an artificial intelligence (AI) software that can simulate a conversation (or a chat) with a user in natural language and is often described as one of the most advanced and promising expressions of interaction between humans and machines</a:t>
            </a:r>
            <a:r>
              <a:rPr lang="en-US" sz="2000" b="1" dirty="0" smtClean="0">
                <a:solidFill>
                  <a:schemeClr val="tx2"/>
                </a:solidFill>
                <a:latin typeface="Agency FB" pitchFamily="34" charset="0"/>
              </a:rPr>
              <a:t>.</a:t>
            </a:r>
          </a:p>
          <a:p>
            <a:r>
              <a:rPr lang="en-US" sz="2000" b="1" dirty="0" smtClean="0">
                <a:solidFill>
                  <a:schemeClr val="tx2"/>
                </a:solidFill>
                <a:latin typeface="Agency FB" pitchFamily="34" charset="0"/>
              </a:rPr>
              <a:t>By integrating </a:t>
            </a:r>
            <a:r>
              <a:rPr lang="en-US" sz="2000" b="1" dirty="0" err="1" smtClean="0">
                <a:solidFill>
                  <a:schemeClr val="tx2"/>
                </a:solidFill>
                <a:latin typeface="Agency FB" pitchFamily="34" charset="0"/>
              </a:rPr>
              <a:t>chatbot</a:t>
            </a:r>
            <a:r>
              <a:rPr lang="en-US" sz="2000" b="1" dirty="0" smtClean="0">
                <a:solidFill>
                  <a:schemeClr val="tx2"/>
                </a:solidFill>
                <a:latin typeface="Agency FB" pitchFamily="34" charset="0"/>
              </a:rPr>
              <a:t> with these recognition software , we don’t even need to start a conversation or say anything. Based on our face, emotions and gestures  the machine understands itself and talk to us in a more comforting way with efficient training.</a:t>
            </a:r>
            <a:endParaRPr lang="en-US" sz="2000" b="1" dirty="0">
              <a:solidFill>
                <a:schemeClr val="tx2"/>
              </a:solidFill>
              <a:latin typeface="Agency FB"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152400" y="285750"/>
            <a:ext cx="5867400" cy="7720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smtClean="0"/>
              <a:t>Tec</a:t>
            </a:r>
            <a:r>
              <a:rPr lang="en-US" sz="4000" dirty="0" smtClean="0"/>
              <a:t>h</a:t>
            </a:r>
            <a:r>
              <a:rPr lang="en" sz="4000" dirty="0" smtClean="0"/>
              <a:t>nical understandings</a:t>
            </a:r>
            <a:endParaRPr sz="4000"/>
          </a:p>
        </p:txBody>
      </p:sp>
      <p:sp>
        <p:nvSpPr>
          <p:cNvPr id="4" name="TextBox 3"/>
          <p:cNvSpPr txBox="1"/>
          <p:nvPr/>
        </p:nvSpPr>
        <p:spPr>
          <a:xfrm>
            <a:off x="457200" y="1200150"/>
            <a:ext cx="8458200" cy="3416320"/>
          </a:xfrm>
          <a:prstGeom prst="rect">
            <a:avLst/>
          </a:prstGeom>
          <a:noFill/>
        </p:spPr>
        <p:txBody>
          <a:bodyPr wrap="square" rtlCol="0">
            <a:spAutoFit/>
          </a:bodyPr>
          <a:lstStyle/>
          <a:p>
            <a:pPr algn="just"/>
            <a:r>
              <a:rPr lang="en-US" sz="2400" b="1" dirty="0" smtClean="0">
                <a:solidFill>
                  <a:schemeClr val="tx2"/>
                </a:solidFill>
                <a:latin typeface="Agency FB" pitchFamily="34" charset="0"/>
              </a:rPr>
              <a:t>We are basically AI students. And as an AI student, we swore ourselves never to let go any thought only because its more of a fantasy. Because AI is a world of fantasy but never remains as a fantasy. Whatever we thought as fantasy in the past have been implemented now. So our idea “Machine being as </a:t>
            </a:r>
            <a:r>
              <a:rPr lang="en-US" sz="2400" b="1" dirty="0" err="1" smtClean="0">
                <a:solidFill>
                  <a:schemeClr val="tx2"/>
                </a:solidFill>
                <a:latin typeface="Agency FB" pitchFamily="34" charset="0"/>
              </a:rPr>
              <a:t>soulmates</a:t>
            </a:r>
            <a:r>
              <a:rPr lang="en-US" sz="2400" b="1" dirty="0" smtClean="0">
                <a:solidFill>
                  <a:schemeClr val="tx2"/>
                </a:solidFill>
                <a:latin typeface="Agency FB" pitchFamily="34" charset="0"/>
              </a:rPr>
              <a:t>”, Is  definitely the best fantasy of any AI engineer. And we are never less! We have put forth our first and foremost step towards a bigger revolution. Technically thinking, this could never be possible if we never start working on it. All these recognition techniques would be the base of building such a </a:t>
            </a:r>
            <a:r>
              <a:rPr lang="en-US" sz="2400" b="1" dirty="0" err="1" smtClean="0">
                <a:solidFill>
                  <a:schemeClr val="tx2"/>
                </a:solidFill>
                <a:latin typeface="Agency FB" pitchFamily="34" charset="0"/>
              </a:rPr>
              <a:t>soulmate</a:t>
            </a:r>
            <a:r>
              <a:rPr lang="en-US" sz="2400" b="1" dirty="0" smtClean="0">
                <a:solidFill>
                  <a:schemeClr val="tx2"/>
                </a:solidFill>
                <a:latin typeface="Agency FB" pitchFamily="34" charset="0"/>
              </a:rPr>
              <a:t> close to our heart!</a:t>
            </a:r>
            <a:endParaRPr lang="en-US" sz="2400" b="1" dirty="0">
              <a:solidFill>
                <a:schemeClr val="tx2"/>
              </a:solidFill>
              <a:latin typeface="Agency FB"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r>
              <a:rPr lang="en-US" dirty="0" smtClean="0"/>
              <a:t>PROPOSED </a:t>
            </a:r>
            <a:r>
              <a:rPr lang="en-US" dirty="0" smtClean="0"/>
              <a:t>SOLUTION</a:t>
            </a:r>
            <a:endParaRPr/>
          </a:p>
        </p:txBody>
      </p:sp>
      <p:sp>
        <p:nvSpPr>
          <p:cNvPr id="175" name="Google Shape;175;p30"/>
          <p:cNvSpPr txBox="1">
            <a:spLocks noGrp="1"/>
          </p:cNvSpPr>
          <p:nvPr>
            <p:ph type="subTitle" idx="1"/>
          </p:nvPr>
        </p:nvSpPr>
        <p:spPr>
          <a:xfrm>
            <a:off x="4917750" y="3290550"/>
            <a:ext cx="361665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b="1" dirty="0" smtClean="0">
                <a:latin typeface="Agency FB" pitchFamily="34" charset="0"/>
              </a:rPr>
              <a:t>Facial recognition</a:t>
            </a:r>
            <a:endParaRPr sz="4000" b="1">
              <a:latin typeface="Agency FB" pitchFamily="34" charset="0"/>
            </a:endParaRPr>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971550"/>
            <a:ext cx="8119300" cy="4019550"/>
          </a:xfrm>
        </p:spPr>
        <p:txBody>
          <a:bodyPr/>
          <a:lstStyle/>
          <a:p>
            <a:pPr algn="l"/>
            <a:r>
              <a:rPr lang="en-US" sz="2300" dirty="0" smtClean="0">
                <a:latin typeface="Agency FB" pitchFamily="34" charset="0"/>
              </a:rPr>
              <a:t>1)  Store </a:t>
            </a:r>
            <a:r>
              <a:rPr lang="en-US" sz="2300" dirty="0" smtClean="0">
                <a:latin typeface="Agency FB" pitchFamily="34" charset="0"/>
              </a:rPr>
              <a:t>dataset in different folders </a:t>
            </a:r>
            <a:r>
              <a:rPr lang="en-US" sz="2300" dirty="0" smtClean="0">
                <a:latin typeface="Agency FB" pitchFamily="34" charset="0"/>
              </a:rPr>
              <a:t>and Input image</a:t>
            </a:r>
            <a:br>
              <a:rPr lang="en-US" sz="2300" dirty="0" smtClean="0">
                <a:latin typeface="Agency FB" pitchFamily="34" charset="0"/>
              </a:rPr>
            </a:br>
            <a:r>
              <a:rPr lang="en-US" sz="2300" dirty="0" smtClean="0">
                <a:latin typeface="Agency FB" pitchFamily="34" charset="0"/>
              </a:rPr>
              <a:t> 2) Detect  features from face </a:t>
            </a:r>
            <a:br>
              <a:rPr lang="en-US" sz="2300" dirty="0" smtClean="0">
                <a:latin typeface="Agency FB" pitchFamily="34" charset="0"/>
              </a:rPr>
            </a:br>
            <a:r>
              <a:rPr lang="en-US" sz="2300" dirty="0" smtClean="0">
                <a:latin typeface="Agency FB" pitchFamily="34" charset="0"/>
              </a:rPr>
              <a:t>                 like </a:t>
            </a:r>
            <a:r>
              <a:rPr lang="en-US" sz="2300" dirty="0" err="1" smtClean="0">
                <a:latin typeface="Agency FB" pitchFamily="34" charset="0"/>
              </a:rPr>
              <a:t>eyes,nose,chin,cheek</a:t>
            </a:r>
            <a:r>
              <a:rPr lang="en-US" sz="2300" dirty="0" smtClean="0">
                <a:latin typeface="Agency FB" pitchFamily="34" charset="0"/>
              </a:rPr>
              <a:t> etc.,</a:t>
            </a:r>
            <a:br>
              <a:rPr lang="en-US" sz="2300" dirty="0" smtClean="0">
                <a:latin typeface="Agency FB" pitchFamily="34" charset="0"/>
              </a:rPr>
            </a:br>
            <a:r>
              <a:rPr lang="en-US" sz="2300" dirty="0" smtClean="0">
                <a:latin typeface="Agency FB" pitchFamily="34" charset="0"/>
              </a:rPr>
              <a:t>3) Transform the image such that it concentrates on main object</a:t>
            </a:r>
            <a:br>
              <a:rPr lang="en-US" sz="2300" dirty="0" smtClean="0">
                <a:latin typeface="Agency FB" pitchFamily="34" charset="0"/>
              </a:rPr>
            </a:br>
            <a:r>
              <a:rPr lang="en-US" sz="2300" dirty="0" smtClean="0">
                <a:latin typeface="Agency FB" pitchFamily="34" charset="0"/>
              </a:rPr>
              <a:t>4) Crop the main part required for face recognition</a:t>
            </a:r>
            <a:br>
              <a:rPr lang="en-US" sz="2300" dirty="0" smtClean="0">
                <a:latin typeface="Agency FB" pitchFamily="34" charset="0"/>
              </a:rPr>
            </a:br>
            <a:r>
              <a:rPr lang="en-US" sz="2300" dirty="0" smtClean="0">
                <a:latin typeface="Agency FB" pitchFamily="34" charset="0"/>
              </a:rPr>
              <a:t>5) This cropped image is passed to Deep neural networks</a:t>
            </a:r>
            <a:br>
              <a:rPr lang="en-US" sz="2300" dirty="0" smtClean="0">
                <a:latin typeface="Agency FB" pitchFamily="34" charset="0"/>
              </a:rPr>
            </a:br>
            <a:r>
              <a:rPr lang="en-US" sz="2300" dirty="0" smtClean="0">
                <a:latin typeface="Agency FB" pitchFamily="34" charset="0"/>
              </a:rPr>
              <a:t>6) The image is transformed into 128D tensor vector</a:t>
            </a:r>
            <a:br>
              <a:rPr lang="en-US" sz="2300" dirty="0" smtClean="0">
                <a:latin typeface="Agency FB" pitchFamily="34" charset="0"/>
              </a:rPr>
            </a:br>
            <a:r>
              <a:rPr lang="en-US" sz="2300" dirty="0" smtClean="0">
                <a:latin typeface="Agency FB" pitchFamily="34" charset="0"/>
              </a:rPr>
              <a:t>7)  Take embedding from the image using </a:t>
            </a:r>
            <a:r>
              <a:rPr lang="en-US" sz="2300" dirty="0" err="1" smtClean="0">
                <a:latin typeface="Agency FB" pitchFamily="34" charset="0"/>
              </a:rPr>
              <a:t>openface-nnu</a:t>
            </a:r>
            <a:r>
              <a:rPr lang="en-US" sz="2300" dirty="0" smtClean="0">
                <a:latin typeface="Agency FB" pitchFamily="34" charset="0"/>
              </a:rPr>
              <a:t> model</a:t>
            </a:r>
            <a:br>
              <a:rPr lang="en-US" sz="2300" dirty="0" smtClean="0">
                <a:latin typeface="Agency FB" pitchFamily="34" charset="0"/>
              </a:rPr>
            </a:br>
            <a:r>
              <a:rPr lang="en-US" sz="2300" dirty="0" smtClean="0">
                <a:latin typeface="Agency FB" pitchFamily="34" charset="0"/>
              </a:rPr>
              <a:t>8) Use pickle for </a:t>
            </a:r>
            <a:r>
              <a:rPr lang="en-US" sz="2300" dirty="0" err="1" smtClean="0">
                <a:latin typeface="Agency FB" pitchFamily="34" charset="0"/>
              </a:rPr>
              <a:t>labelling</a:t>
            </a:r>
            <a:r>
              <a:rPr lang="en-US" sz="2300" dirty="0" smtClean="0">
                <a:latin typeface="Agency FB" pitchFamily="34" charset="0"/>
              </a:rPr>
              <a:t/>
            </a:r>
            <a:br>
              <a:rPr lang="en-US" sz="2300" dirty="0" smtClean="0">
                <a:latin typeface="Agency FB" pitchFamily="34" charset="0"/>
              </a:rPr>
            </a:br>
            <a:r>
              <a:rPr lang="en-US" sz="2300" dirty="0" smtClean="0">
                <a:latin typeface="Agency FB" pitchFamily="34" charset="0"/>
              </a:rPr>
              <a:t>9) Use </a:t>
            </a:r>
            <a:r>
              <a:rPr lang="en-US" sz="2300" dirty="0" err="1" smtClean="0">
                <a:latin typeface="Agency FB" pitchFamily="34" charset="0"/>
              </a:rPr>
              <a:t>scikit</a:t>
            </a:r>
            <a:r>
              <a:rPr lang="en-US" sz="2300" dirty="0" smtClean="0">
                <a:latin typeface="Agency FB" pitchFamily="34" charset="0"/>
              </a:rPr>
              <a:t> to train model, then test it.</a:t>
            </a:r>
            <a:br>
              <a:rPr lang="en-US" sz="2300" dirty="0" smtClean="0">
                <a:latin typeface="Agency FB" pitchFamily="34" charset="0"/>
              </a:rPr>
            </a:br>
            <a:r>
              <a:rPr lang="en-US" sz="2300" dirty="0" smtClean="0">
                <a:latin typeface="Agency FB" pitchFamily="34" charset="0"/>
              </a:rPr>
              <a:t>10) Code for </a:t>
            </a:r>
            <a:r>
              <a:rPr lang="en-US" sz="2300" dirty="0" err="1" smtClean="0">
                <a:latin typeface="Agency FB" pitchFamily="34" charset="0"/>
              </a:rPr>
              <a:t>realtime</a:t>
            </a:r>
            <a:r>
              <a:rPr lang="en-US" sz="2300" dirty="0" smtClean="0">
                <a:latin typeface="Agency FB" pitchFamily="34" charset="0"/>
              </a:rPr>
              <a:t> using </a:t>
            </a:r>
            <a:r>
              <a:rPr lang="en-US" sz="2300" dirty="0" err="1" smtClean="0">
                <a:latin typeface="Agency FB" pitchFamily="34" charset="0"/>
              </a:rPr>
              <a:t>openCV</a:t>
            </a:r>
            <a:r>
              <a:rPr lang="en-US" sz="2300" dirty="0" smtClean="0">
                <a:latin typeface="Agency FB" pitchFamily="34" charset="0"/>
              </a:rPr>
              <a:t/>
            </a:r>
            <a:br>
              <a:rPr lang="en-US" sz="2300" dirty="0" smtClean="0">
                <a:latin typeface="Agency FB" pitchFamily="34" charset="0"/>
              </a:rPr>
            </a:br>
            <a:endParaRPr lang="en-US" sz="2300" dirty="0">
              <a:latin typeface="Agency FB" pitchFamily="34" charset="0"/>
            </a:endParaRPr>
          </a:p>
        </p:txBody>
      </p:sp>
      <p:sp>
        <p:nvSpPr>
          <p:cNvPr id="3" name="Title 1"/>
          <p:cNvSpPr txBox="1">
            <a:spLocks/>
          </p:cNvSpPr>
          <p:nvPr/>
        </p:nvSpPr>
        <p:spPr>
          <a:xfrm>
            <a:off x="304800" y="0"/>
            <a:ext cx="5029200" cy="572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chemeClr val="lt2"/>
              </a:buClr>
              <a:buSzPts val="3000"/>
              <a:buFont typeface="Rajdhani"/>
              <a:buNone/>
              <a:tabLst/>
              <a:defRPr/>
            </a:pPr>
            <a:r>
              <a:rPr kumimoji="0" lang="en-US" sz="4000" b="1" i="0" u="none" strike="noStrike" kern="0" cap="none" spc="0" normalizeH="0" baseline="0" noProof="0" dirty="0" smtClean="0">
                <a:ln>
                  <a:noFill/>
                </a:ln>
                <a:solidFill>
                  <a:schemeClr val="lt2"/>
                </a:solidFill>
                <a:effectLst>
                  <a:reflection blurRad="6350" stA="50000" endA="300" endPos="50000" dist="60007" dir="5400000" sy="-100000" algn="bl" rotWithShape="0"/>
                </a:effectLst>
                <a:uLnTx/>
                <a:uFillTx/>
                <a:latin typeface="Agency FB" pitchFamily="34" charset="0"/>
                <a:ea typeface="Rajdhani"/>
                <a:cs typeface="Rajdhani"/>
                <a:sym typeface="Rajdhani"/>
              </a:rPr>
              <a:t>Steps we planned to do:</a:t>
            </a:r>
            <a:endParaRPr kumimoji="0" lang="en-US" sz="4000" b="1" i="0" u="none" strike="noStrike" kern="0" cap="none" spc="0" normalizeH="0" baseline="0" noProof="0" dirty="0">
              <a:ln>
                <a:noFill/>
              </a:ln>
              <a:solidFill>
                <a:schemeClr val="lt2"/>
              </a:solidFill>
              <a:effectLst>
                <a:reflection blurRad="6350" stA="50000" endA="300" endPos="50000" dist="60007" dir="5400000" sy="-100000" algn="bl" rotWithShape="0"/>
              </a:effectLst>
              <a:uLnTx/>
              <a:uFillTx/>
              <a:latin typeface="Agency FB" pitchFamily="34" charset="0"/>
              <a:ea typeface="Rajdhani"/>
              <a:cs typeface="Rajdhani"/>
              <a:sym typeface="Rajdhani"/>
            </a:endParaRPr>
          </a:p>
        </p:txBody>
      </p:sp>
    </p:spTree>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130</TotalTime>
  <Words>879</Words>
  <PresentationFormat>On-screen Show (16:9)</PresentationFormat>
  <Paragraphs>74</Paragraphs>
  <Slides>15</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Agency FB</vt:lpstr>
      <vt:lpstr>Anton</vt:lpstr>
      <vt:lpstr>Rajdhani</vt:lpstr>
      <vt:lpstr>Fira Sans Condensed Light</vt:lpstr>
      <vt:lpstr>Advent Pro Light</vt:lpstr>
      <vt:lpstr>Papyrus</vt:lpstr>
      <vt:lpstr>Eras Bold ITC</vt:lpstr>
      <vt:lpstr>Ai Tech Agency by Slidesgo</vt:lpstr>
      <vt:lpstr>FG-2021</vt:lpstr>
      <vt:lpstr>ABOUT US</vt:lpstr>
      <vt:lpstr>PROBLEM STATEMENT DETAILS  </vt:lpstr>
      <vt:lpstr>Facial Recogniton</vt:lpstr>
      <vt:lpstr>A soulmate without a soul!!!</vt:lpstr>
      <vt:lpstr>What does any of this have to do with a chatbot?</vt:lpstr>
      <vt:lpstr>Technical understandings</vt:lpstr>
      <vt:lpstr>PROPOSED SOLUTION</vt:lpstr>
      <vt:lpstr>1)  Store dataset in different folders and Input image  2) Detect  features from face                   like eyes,nose,chin,cheek etc., 3) Transform the image such that it concentrates on main object 4) Crop the main part required for face recognition 5) This cropped image is passed to Deep neural networks 6) The image is transformed into 128D tensor vector 7)  Take embedding from the image using openface-nnu model 8) Use pickle for labelling 9) Use scikit to train model, then test it. 10) Code for realtime using openCV </vt:lpstr>
      <vt:lpstr>02</vt:lpstr>
      <vt:lpstr>Steps we planned to do:</vt:lpstr>
      <vt:lpstr>03</vt:lpstr>
      <vt:lpstr>Steps we planned to do:</vt:lpstr>
      <vt:lpstr>OUR SOULMATES</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FG-2021</dc:title>
  <dc:creator>janu vanisha</dc:creator>
  <cp:lastModifiedBy>user</cp:lastModifiedBy>
  <cp:revision>17</cp:revision>
  <dcterms:modified xsi:type="dcterms:W3CDTF">2021-11-03T16:38:12Z</dcterms:modified>
</cp:coreProperties>
</file>